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75"/>
  </p:notesMasterIdLst>
  <p:sldIdLst>
    <p:sldId id="13173" r:id="rId3"/>
    <p:sldId id="13174" r:id="rId4"/>
    <p:sldId id="13175" r:id="rId5"/>
    <p:sldId id="13176" r:id="rId6"/>
    <p:sldId id="13177" r:id="rId7"/>
    <p:sldId id="13178" r:id="rId8"/>
    <p:sldId id="13179" r:id="rId9"/>
    <p:sldId id="13180" r:id="rId10"/>
    <p:sldId id="13181" r:id="rId11"/>
    <p:sldId id="13182" r:id="rId12"/>
    <p:sldId id="13183" r:id="rId13"/>
    <p:sldId id="13184" r:id="rId14"/>
    <p:sldId id="13185" r:id="rId15"/>
    <p:sldId id="13186" r:id="rId16"/>
    <p:sldId id="13187" r:id="rId17"/>
    <p:sldId id="13188" r:id="rId18"/>
    <p:sldId id="260" r:id="rId19"/>
    <p:sldId id="13189" r:id="rId20"/>
    <p:sldId id="13190" r:id="rId21"/>
    <p:sldId id="13191" r:id="rId22"/>
    <p:sldId id="13192" r:id="rId23"/>
    <p:sldId id="13193" r:id="rId24"/>
    <p:sldId id="308" r:id="rId25"/>
    <p:sldId id="309" r:id="rId26"/>
    <p:sldId id="310" r:id="rId27"/>
    <p:sldId id="311" r:id="rId28"/>
    <p:sldId id="322" r:id="rId29"/>
    <p:sldId id="312" r:id="rId30"/>
    <p:sldId id="316" r:id="rId31"/>
    <p:sldId id="317" r:id="rId32"/>
    <p:sldId id="318" r:id="rId33"/>
    <p:sldId id="319" r:id="rId34"/>
    <p:sldId id="314" r:id="rId35"/>
    <p:sldId id="320" r:id="rId36"/>
    <p:sldId id="323" r:id="rId37"/>
    <p:sldId id="324" r:id="rId38"/>
    <p:sldId id="327" r:id="rId39"/>
    <p:sldId id="329" r:id="rId40"/>
    <p:sldId id="330" r:id="rId41"/>
    <p:sldId id="290" r:id="rId42"/>
    <p:sldId id="291" r:id="rId43"/>
    <p:sldId id="13194" r:id="rId44"/>
    <p:sldId id="13195" r:id="rId45"/>
    <p:sldId id="340" r:id="rId46"/>
    <p:sldId id="335" r:id="rId47"/>
    <p:sldId id="336" r:id="rId48"/>
    <p:sldId id="337" r:id="rId49"/>
    <p:sldId id="338" r:id="rId50"/>
    <p:sldId id="339" r:id="rId51"/>
    <p:sldId id="282" r:id="rId52"/>
    <p:sldId id="283" r:id="rId53"/>
    <p:sldId id="285" r:id="rId54"/>
    <p:sldId id="13196" r:id="rId55"/>
    <p:sldId id="13197" r:id="rId56"/>
    <p:sldId id="13198" r:id="rId57"/>
    <p:sldId id="13199" r:id="rId58"/>
    <p:sldId id="13200" r:id="rId59"/>
    <p:sldId id="13201" r:id="rId60"/>
    <p:sldId id="13202" r:id="rId61"/>
    <p:sldId id="13203" r:id="rId62"/>
    <p:sldId id="259" r:id="rId63"/>
    <p:sldId id="13204" r:id="rId64"/>
    <p:sldId id="307" r:id="rId65"/>
    <p:sldId id="297" r:id="rId66"/>
    <p:sldId id="325" r:id="rId67"/>
    <p:sldId id="298" r:id="rId68"/>
    <p:sldId id="264" r:id="rId69"/>
    <p:sldId id="305" r:id="rId70"/>
    <p:sldId id="266" r:id="rId71"/>
    <p:sldId id="13209" r:id="rId72"/>
    <p:sldId id="13208" r:id="rId73"/>
    <p:sldId id="13207"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F1BAD-F95E-D22B-B81C-EF22AE321550}" v="62" dt="2022-06-22T15:22:48.331"/>
    <p1510:client id="{2996D8A8-26C8-3AB7-87B0-64E5BE9E84EE}" v="52" dt="2022-06-22T17:01:15.7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34A5B1-9266-408D-9FB7-3D19F1C0838A}"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8BF69399-39EE-464B-9997-C6C2A3CA2121}">
      <dgm:prSet phldrT="[Text]"/>
      <dgm:spPr/>
      <dgm:t>
        <a:bodyPr/>
        <a:lstStyle/>
        <a:p>
          <a:r>
            <a:rPr lang="en-US"/>
            <a:t>Cultural</a:t>
          </a:r>
        </a:p>
        <a:p>
          <a:r>
            <a:rPr lang="en-US"/>
            <a:t>Dimensions</a:t>
          </a:r>
        </a:p>
      </dgm:t>
    </dgm:pt>
    <dgm:pt modelId="{3D23E097-B0B7-48E4-AAD9-5862D0D352AC}" type="parTrans" cxnId="{5820BF92-C63C-495C-A45B-BB7330C3BC3F}">
      <dgm:prSet/>
      <dgm:spPr/>
      <dgm:t>
        <a:bodyPr/>
        <a:lstStyle/>
        <a:p>
          <a:endParaRPr lang="en-US"/>
        </a:p>
      </dgm:t>
    </dgm:pt>
    <dgm:pt modelId="{8DEEDBF2-9AF0-45D5-8282-FF7A421BA089}" type="sibTrans" cxnId="{5820BF92-C63C-495C-A45B-BB7330C3BC3F}">
      <dgm:prSet/>
      <dgm:spPr/>
      <dgm:t>
        <a:bodyPr/>
        <a:lstStyle/>
        <a:p>
          <a:endParaRPr lang="en-US"/>
        </a:p>
      </dgm:t>
    </dgm:pt>
    <dgm:pt modelId="{559D8F63-8E03-40F1-8F14-417DEB135B95}">
      <dgm:prSet phldrT="[Text]"/>
      <dgm:spPr/>
      <dgm:t>
        <a:bodyPr/>
        <a:lstStyle/>
        <a:p>
          <a:r>
            <a:rPr lang="en-US"/>
            <a:t>Indulgence vs. Restraint</a:t>
          </a:r>
        </a:p>
      </dgm:t>
    </dgm:pt>
    <dgm:pt modelId="{5B5CD883-6247-4834-B668-BA1B3CD2B243}" type="parTrans" cxnId="{B9E4E55F-7AA4-4C5A-8811-B51DE75452FE}">
      <dgm:prSet/>
      <dgm:spPr/>
      <dgm:t>
        <a:bodyPr/>
        <a:lstStyle/>
        <a:p>
          <a:endParaRPr lang="en-US"/>
        </a:p>
      </dgm:t>
    </dgm:pt>
    <dgm:pt modelId="{869ACE67-332F-4E21-8119-C666AF947EBB}" type="sibTrans" cxnId="{B9E4E55F-7AA4-4C5A-8811-B51DE75452FE}">
      <dgm:prSet/>
      <dgm:spPr/>
      <dgm:t>
        <a:bodyPr/>
        <a:lstStyle/>
        <a:p>
          <a:endParaRPr lang="en-US"/>
        </a:p>
      </dgm:t>
    </dgm:pt>
    <dgm:pt modelId="{48A12FD5-056B-4336-9609-A3FDA77F79AC}">
      <dgm:prSet phldrT="[Text]"/>
      <dgm:spPr/>
      <dgm:t>
        <a:bodyPr/>
        <a:lstStyle/>
        <a:p>
          <a:r>
            <a:rPr lang="en-US"/>
            <a:t>Long Term vs. Short Term</a:t>
          </a:r>
        </a:p>
      </dgm:t>
    </dgm:pt>
    <dgm:pt modelId="{47747137-6782-4151-99C0-53B7F3698569}" type="parTrans" cxnId="{FCFF45AE-A7CA-49A4-B963-EB1BD6CA9394}">
      <dgm:prSet/>
      <dgm:spPr/>
      <dgm:t>
        <a:bodyPr/>
        <a:lstStyle/>
        <a:p>
          <a:endParaRPr lang="en-US"/>
        </a:p>
      </dgm:t>
    </dgm:pt>
    <dgm:pt modelId="{6389C254-7F1C-4F78-8693-042D9EFE407C}" type="sibTrans" cxnId="{FCFF45AE-A7CA-49A4-B963-EB1BD6CA9394}">
      <dgm:prSet/>
      <dgm:spPr/>
      <dgm:t>
        <a:bodyPr/>
        <a:lstStyle/>
        <a:p>
          <a:endParaRPr lang="en-US"/>
        </a:p>
      </dgm:t>
    </dgm:pt>
    <dgm:pt modelId="{B4725889-3E59-4034-8439-4E8647DABA4C}">
      <dgm:prSet phldrT="[Text]"/>
      <dgm:spPr/>
      <dgm:t>
        <a:bodyPr/>
        <a:lstStyle/>
        <a:p>
          <a:r>
            <a:rPr lang="en-US"/>
            <a:t>Masculinity vs. Femininity</a:t>
          </a:r>
        </a:p>
      </dgm:t>
    </dgm:pt>
    <dgm:pt modelId="{D26EDCA0-96C3-4EA9-B26F-22DAE7962B42}" type="parTrans" cxnId="{31D7DD78-369D-428E-B294-967C3DF74383}">
      <dgm:prSet/>
      <dgm:spPr/>
      <dgm:t>
        <a:bodyPr/>
        <a:lstStyle/>
        <a:p>
          <a:endParaRPr lang="en-US"/>
        </a:p>
      </dgm:t>
    </dgm:pt>
    <dgm:pt modelId="{07CFE990-0AD3-4ADC-9518-8C3712368A2F}" type="sibTrans" cxnId="{31D7DD78-369D-428E-B294-967C3DF74383}">
      <dgm:prSet/>
      <dgm:spPr/>
      <dgm:t>
        <a:bodyPr/>
        <a:lstStyle/>
        <a:p>
          <a:endParaRPr lang="en-US"/>
        </a:p>
      </dgm:t>
    </dgm:pt>
    <dgm:pt modelId="{8BE4BE92-0466-4DAB-A520-1BECB6ABE9FF}">
      <dgm:prSet phldrT="[Text]"/>
      <dgm:spPr/>
      <dgm:t>
        <a:bodyPr/>
        <a:lstStyle/>
        <a:p>
          <a:r>
            <a:rPr lang="en-US"/>
            <a:t>Tolerance of Uncertainty</a:t>
          </a:r>
        </a:p>
      </dgm:t>
    </dgm:pt>
    <dgm:pt modelId="{60171AC5-F4FC-4280-83DE-C1EEFFC12B3F}" type="parTrans" cxnId="{D9ED9EEE-F7A8-48E8-A9EB-5069682D0759}">
      <dgm:prSet/>
      <dgm:spPr/>
      <dgm:t>
        <a:bodyPr/>
        <a:lstStyle/>
        <a:p>
          <a:endParaRPr lang="en-US"/>
        </a:p>
      </dgm:t>
    </dgm:pt>
    <dgm:pt modelId="{D035243E-7DE7-4A56-8E35-11C720844157}" type="sibTrans" cxnId="{D9ED9EEE-F7A8-48E8-A9EB-5069682D0759}">
      <dgm:prSet/>
      <dgm:spPr/>
      <dgm:t>
        <a:bodyPr/>
        <a:lstStyle/>
        <a:p>
          <a:endParaRPr lang="en-US"/>
        </a:p>
      </dgm:t>
    </dgm:pt>
    <dgm:pt modelId="{6EE1F320-1447-44B4-B5CC-91F9A37BD788}">
      <dgm:prSet phldrT="[Text]"/>
      <dgm:spPr/>
      <dgm:t>
        <a:bodyPr/>
        <a:lstStyle/>
        <a:p>
          <a:r>
            <a:rPr lang="en-US"/>
            <a:t>Individuality</a:t>
          </a:r>
        </a:p>
      </dgm:t>
    </dgm:pt>
    <dgm:pt modelId="{7B19CB97-766C-4EA0-AA34-972E9E1AD263}" type="parTrans" cxnId="{F5CE3A21-E135-415A-A94B-9D86C5224DDD}">
      <dgm:prSet/>
      <dgm:spPr/>
      <dgm:t>
        <a:bodyPr/>
        <a:lstStyle/>
        <a:p>
          <a:endParaRPr lang="en-US"/>
        </a:p>
      </dgm:t>
    </dgm:pt>
    <dgm:pt modelId="{211002E8-C8A0-40DB-A41C-EE4FE1E29131}" type="sibTrans" cxnId="{F5CE3A21-E135-415A-A94B-9D86C5224DDD}">
      <dgm:prSet/>
      <dgm:spPr/>
      <dgm:t>
        <a:bodyPr/>
        <a:lstStyle/>
        <a:p>
          <a:endParaRPr lang="en-US"/>
        </a:p>
      </dgm:t>
    </dgm:pt>
    <dgm:pt modelId="{4A7F2DA0-6C60-4BC0-BA87-B877DDA5E537}">
      <dgm:prSet phldrT="[Text]"/>
      <dgm:spPr/>
      <dgm:t>
        <a:bodyPr/>
        <a:lstStyle/>
        <a:p>
          <a:r>
            <a:rPr lang="en-US"/>
            <a:t>Power</a:t>
          </a:r>
        </a:p>
        <a:p>
          <a:r>
            <a:rPr lang="en-US"/>
            <a:t>Distance</a:t>
          </a:r>
        </a:p>
      </dgm:t>
    </dgm:pt>
    <dgm:pt modelId="{251A6A8B-FE4A-4DC3-B830-D1621377D5D1}" type="parTrans" cxnId="{A57AF752-3469-454F-9E56-08336EC0D201}">
      <dgm:prSet/>
      <dgm:spPr/>
      <dgm:t>
        <a:bodyPr/>
        <a:lstStyle/>
        <a:p>
          <a:endParaRPr lang="en-US"/>
        </a:p>
      </dgm:t>
    </dgm:pt>
    <dgm:pt modelId="{8A60C224-A458-4D50-BD50-8F36B71D47AD}" type="sibTrans" cxnId="{A57AF752-3469-454F-9E56-08336EC0D201}">
      <dgm:prSet/>
      <dgm:spPr/>
      <dgm:t>
        <a:bodyPr/>
        <a:lstStyle/>
        <a:p>
          <a:endParaRPr lang="en-US"/>
        </a:p>
      </dgm:t>
    </dgm:pt>
    <dgm:pt modelId="{1F00C486-968B-4150-8846-C5668F8633EF}" type="pres">
      <dgm:prSet presAssocID="{6634A5B1-9266-408D-9FB7-3D19F1C0838A}" presName="Name0" presStyleCnt="0">
        <dgm:presLayoutVars>
          <dgm:chMax val="1"/>
          <dgm:chPref val="1"/>
          <dgm:dir/>
          <dgm:animOne val="branch"/>
          <dgm:animLvl val="lvl"/>
        </dgm:presLayoutVars>
      </dgm:prSet>
      <dgm:spPr/>
    </dgm:pt>
    <dgm:pt modelId="{5284F88A-E8A8-4467-9561-5899DC54E198}" type="pres">
      <dgm:prSet presAssocID="{8BF69399-39EE-464B-9997-C6C2A3CA2121}" presName="Parent" presStyleLbl="node0" presStyleIdx="0" presStyleCnt="1">
        <dgm:presLayoutVars>
          <dgm:chMax val="6"/>
          <dgm:chPref val="6"/>
        </dgm:presLayoutVars>
      </dgm:prSet>
      <dgm:spPr/>
    </dgm:pt>
    <dgm:pt modelId="{1DF71B70-7816-4BCD-A939-2D96635D531F}" type="pres">
      <dgm:prSet presAssocID="{559D8F63-8E03-40F1-8F14-417DEB135B95}" presName="Accent1" presStyleCnt="0"/>
      <dgm:spPr/>
    </dgm:pt>
    <dgm:pt modelId="{921AEBA7-8C6D-4440-A16E-4620F7CC095A}" type="pres">
      <dgm:prSet presAssocID="{559D8F63-8E03-40F1-8F14-417DEB135B95}" presName="Accent" presStyleLbl="bgShp" presStyleIdx="0" presStyleCnt="6"/>
      <dgm:spPr/>
    </dgm:pt>
    <dgm:pt modelId="{4EF8E893-E98B-4DDE-B782-0A2718C73ABB}" type="pres">
      <dgm:prSet presAssocID="{559D8F63-8E03-40F1-8F14-417DEB135B95}" presName="Child1" presStyleLbl="node1" presStyleIdx="0" presStyleCnt="6">
        <dgm:presLayoutVars>
          <dgm:chMax val="0"/>
          <dgm:chPref val="0"/>
          <dgm:bulletEnabled val="1"/>
        </dgm:presLayoutVars>
      </dgm:prSet>
      <dgm:spPr/>
    </dgm:pt>
    <dgm:pt modelId="{052E75E0-7656-4EFB-8D56-621B2F6552DF}" type="pres">
      <dgm:prSet presAssocID="{48A12FD5-056B-4336-9609-A3FDA77F79AC}" presName="Accent2" presStyleCnt="0"/>
      <dgm:spPr/>
    </dgm:pt>
    <dgm:pt modelId="{DA322DED-14FF-43D2-8BBF-44662CAF2879}" type="pres">
      <dgm:prSet presAssocID="{48A12FD5-056B-4336-9609-A3FDA77F79AC}" presName="Accent" presStyleLbl="bgShp" presStyleIdx="1" presStyleCnt="6"/>
      <dgm:spPr/>
    </dgm:pt>
    <dgm:pt modelId="{A6E743E0-70D7-4ACD-BA56-9ED224C36938}" type="pres">
      <dgm:prSet presAssocID="{48A12FD5-056B-4336-9609-A3FDA77F79AC}" presName="Child2" presStyleLbl="node1" presStyleIdx="1" presStyleCnt="6">
        <dgm:presLayoutVars>
          <dgm:chMax val="0"/>
          <dgm:chPref val="0"/>
          <dgm:bulletEnabled val="1"/>
        </dgm:presLayoutVars>
      </dgm:prSet>
      <dgm:spPr/>
    </dgm:pt>
    <dgm:pt modelId="{837EA709-042E-4EC8-AA4C-49763746E28A}" type="pres">
      <dgm:prSet presAssocID="{B4725889-3E59-4034-8439-4E8647DABA4C}" presName="Accent3" presStyleCnt="0"/>
      <dgm:spPr/>
    </dgm:pt>
    <dgm:pt modelId="{DA86923A-3E02-4262-9B3B-3D5663189362}" type="pres">
      <dgm:prSet presAssocID="{B4725889-3E59-4034-8439-4E8647DABA4C}" presName="Accent" presStyleLbl="bgShp" presStyleIdx="2" presStyleCnt="6"/>
      <dgm:spPr/>
    </dgm:pt>
    <dgm:pt modelId="{1FFA97F1-123E-4E53-A299-C35CF9E65811}" type="pres">
      <dgm:prSet presAssocID="{B4725889-3E59-4034-8439-4E8647DABA4C}" presName="Child3" presStyleLbl="node1" presStyleIdx="2" presStyleCnt="6">
        <dgm:presLayoutVars>
          <dgm:chMax val="0"/>
          <dgm:chPref val="0"/>
          <dgm:bulletEnabled val="1"/>
        </dgm:presLayoutVars>
      </dgm:prSet>
      <dgm:spPr/>
    </dgm:pt>
    <dgm:pt modelId="{91B32691-4686-46F7-A331-FA53FF5A62E4}" type="pres">
      <dgm:prSet presAssocID="{8BE4BE92-0466-4DAB-A520-1BECB6ABE9FF}" presName="Accent4" presStyleCnt="0"/>
      <dgm:spPr/>
    </dgm:pt>
    <dgm:pt modelId="{6681F53E-7DB1-4322-905C-EEE5669E62BC}" type="pres">
      <dgm:prSet presAssocID="{8BE4BE92-0466-4DAB-A520-1BECB6ABE9FF}" presName="Accent" presStyleLbl="bgShp" presStyleIdx="3" presStyleCnt="6"/>
      <dgm:spPr/>
    </dgm:pt>
    <dgm:pt modelId="{92FDCAA4-FBB2-465F-A452-DBDB051750D6}" type="pres">
      <dgm:prSet presAssocID="{8BE4BE92-0466-4DAB-A520-1BECB6ABE9FF}" presName="Child4" presStyleLbl="node1" presStyleIdx="3" presStyleCnt="6">
        <dgm:presLayoutVars>
          <dgm:chMax val="0"/>
          <dgm:chPref val="0"/>
          <dgm:bulletEnabled val="1"/>
        </dgm:presLayoutVars>
      </dgm:prSet>
      <dgm:spPr/>
    </dgm:pt>
    <dgm:pt modelId="{4CEEFC37-F420-4C12-B258-12FDA19716BB}" type="pres">
      <dgm:prSet presAssocID="{6EE1F320-1447-44B4-B5CC-91F9A37BD788}" presName="Accent5" presStyleCnt="0"/>
      <dgm:spPr/>
    </dgm:pt>
    <dgm:pt modelId="{C5A4A5EB-401D-49D4-8513-65756C0E2C2B}" type="pres">
      <dgm:prSet presAssocID="{6EE1F320-1447-44B4-B5CC-91F9A37BD788}" presName="Accent" presStyleLbl="bgShp" presStyleIdx="4" presStyleCnt="6"/>
      <dgm:spPr/>
    </dgm:pt>
    <dgm:pt modelId="{2FA20335-9ADB-4154-82A7-9EFA98D37A21}" type="pres">
      <dgm:prSet presAssocID="{6EE1F320-1447-44B4-B5CC-91F9A37BD788}" presName="Child5" presStyleLbl="node1" presStyleIdx="4" presStyleCnt="6">
        <dgm:presLayoutVars>
          <dgm:chMax val="0"/>
          <dgm:chPref val="0"/>
          <dgm:bulletEnabled val="1"/>
        </dgm:presLayoutVars>
      </dgm:prSet>
      <dgm:spPr/>
    </dgm:pt>
    <dgm:pt modelId="{DF6521F2-8CC3-4E21-8739-39F43D09DD92}" type="pres">
      <dgm:prSet presAssocID="{4A7F2DA0-6C60-4BC0-BA87-B877DDA5E537}" presName="Accent6" presStyleCnt="0"/>
      <dgm:spPr/>
    </dgm:pt>
    <dgm:pt modelId="{A235E26C-E595-4FEC-BFA4-8C95D9996E60}" type="pres">
      <dgm:prSet presAssocID="{4A7F2DA0-6C60-4BC0-BA87-B877DDA5E537}" presName="Accent" presStyleLbl="bgShp" presStyleIdx="5" presStyleCnt="6"/>
      <dgm:spPr/>
    </dgm:pt>
    <dgm:pt modelId="{3B6C379C-F140-42EB-9AC1-BBC3B3DB4CC8}" type="pres">
      <dgm:prSet presAssocID="{4A7F2DA0-6C60-4BC0-BA87-B877DDA5E537}" presName="Child6" presStyleLbl="node1" presStyleIdx="5" presStyleCnt="6">
        <dgm:presLayoutVars>
          <dgm:chMax val="0"/>
          <dgm:chPref val="0"/>
          <dgm:bulletEnabled val="1"/>
        </dgm:presLayoutVars>
      </dgm:prSet>
      <dgm:spPr/>
    </dgm:pt>
  </dgm:ptLst>
  <dgm:cxnLst>
    <dgm:cxn modelId="{F5CE3A21-E135-415A-A94B-9D86C5224DDD}" srcId="{8BF69399-39EE-464B-9997-C6C2A3CA2121}" destId="{6EE1F320-1447-44B4-B5CC-91F9A37BD788}" srcOrd="4" destOrd="0" parTransId="{7B19CB97-766C-4EA0-AA34-972E9E1AD263}" sibTransId="{211002E8-C8A0-40DB-A41C-EE4FE1E29131}"/>
    <dgm:cxn modelId="{B9E4E55F-7AA4-4C5A-8811-B51DE75452FE}" srcId="{8BF69399-39EE-464B-9997-C6C2A3CA2121}" destId="{559D8F63-8E03-40F1-8F14-417DEB135B95}" srcOrd="0" destOrd="0" parTransId="{5B5CD883-6247-4834-B668-BA1B3CD2B243}" sibTransId="{869ACE67-332F-4E21-8119-C666AF947EBB}"/>
    <dgm:cxn modelId="{053B8B6A-DE54-40F7-A862-C3FBC99F39DD}" type="presOf" srcId="{4A7F2DA0-6C60-4BC0-BA87-B877DDA5E537}" destId="{3B6C379C-F140-42EB-9AC1-BBC3B3DB4CC8}" srcOrd="0" destOrd="0" presId="urn:microsoft.com/office/officeart/2011/layout/HexagonRadial"/>
    <dgm:cxn modelId="{A57AF752-3469-454F-9E56-08336EC0D201}" srcId="{8BF69399-39EE-464B-9997-C6C2A3CA2121}" destId="{4A7F2DA0-6C60-4BC0-BA87-B877DDA5E537}" srcOrd="5" destOrd="0" parTransId="{251A6A8B-FE4A-4DC3-B830-D1621377D5D1}" sibTransId="{8A60C224-A458-4D50-BD50-8F36B71D47AD}"/>
    <dgm:cxn modelId="{46E19776-E8E5-4CC7-8A22-22B89EE88CF3}" type="presOf" srcId="{559D8F63-8E03-40F1-8F14-417DEB135B95}" destId="{4EF8E893-E98B-4DDE-B782-0A2718C73ABB}" srcOrd="0" destOrd="0" presId="urn:microsoft.com/office/officeart/2011/layout/HexagonRadial"/>
    <dgm:cxn modelId="{31D7DD78-369D-428E-B294-967C3DF74383}" srcId="{8BF69399-39EE-464B-9997-C6C2A3CA2121}" destId="{B4725889-3E59-4034-8439-4E8647DABA4C}" srcOrd="2" destOrd="0" parTransId="{D26EDCA0-96C3-4EA9-B26F-22DAE7962B42}" sibTransId="{07CFE990-0AD3-4ADC-9518-8C3712368A2F}"/>
    <dgm:cxn modelId="{59D8D881-7E37-44AD-B378-87B23DE1EDE5}" type="presOf" srcId="{8BF69399-39EE-464B-9997-C6C2A3CA2121}" destId="{5284F88A-E8A8-4467-9561-5899DC54E198}" srcOrd="0" destOrd="0" presId="urn:microsoft.com/office/officeart/2011/layout/HexagonRadial"/>
    <dgm:cxn modelId="{8A444088-6E2C-49ED-BB80-887B7D53823B}" type="presOf" srcId="{6EE1F320-1447-44B4-B5CC-91F9A37BD788}" destId="{2FA20335-9ADB-4154-82A7-9EFA98D37A21}" srcOrd="0" destOrd="0" presId="urn:microsoft.com/office/officeart/2011/layout/HexagonRadial"/>
    <dgm:cxn modelId="{5820BF92-C63C-495C-A45B-BB7330C3BC3F}" srcId="{6634A5B1-9266-408D-9FB7-3D19F1C0838A}" destId="{8BF69399-39EE-464B-9997-C6C2A3CA2121}" srcOrd="0" destOrd="0" parTransId="{3D23E097-B0B7-48E4-AAD9-5862D0D352AC}" sibTransId="{8DEEDBF2-9AF0-45D5-8282-FF7A421BA089}"/>
    <dgm:cxn modelId="{FCFF45AE-A7CA-49A4-B963-EB1BD6CA9394}" srcId="{8BF69399-39EE-464B-9997-C6C2A3CA2121}" destId="{48A12FD5-056B-4336-9609-A3FDA77F79AC}" srcOrd="1" destOrd="0" parTransId="{47747137-6782-4151-99C0-53B7F3698569}" sibTransId="{6389C254-7F1C-4F78-8693-042D9EFE407C}"/>
    <dgm:cxn modelId="{99ED00B9-BD7D-402C-A5D2-92D688F47542}" type="presOf" srcId="{B4725889-3E59-4034-8439-4E8647DABA4C}" destId="{1FFA97F1-123E-4E53-A299-C35CF9E65811}" srcOrd="0" destOrd="0" presId="urn:microsoft.com/office/officeart/2011/layout/HexagonRadial"/>
    <dgm:cxn modelId="{EEDD75BD-57ED-437E-9F9E-C898D29DCACB}" type="presOf" srcId="{8BE4BE92-0466-4DAB-A520-1BECB6ABE9FF}" destId="{92FDCAA4-FBB2-465F-A452-DBDB051750D6}" srcOrd="0" destOrd="0" presId="urn:microsoft.com/office/officeart/2011/layout/HexagonRadial"/>
    <dgm:cxn modelId="{E624C6E9-914E-433C-AE4A-2030C8603835}" type="presOf" srcId="{48A12FD5-056B-4336-9609-A3FDA77F79AC}" destId="{A6E743E0-70D7-4ACD-BA56-9ED224C36938}" srcOrd="0" destOrd="0" presId="urn:microsoft.com/office/officeart/2011/layout/HexagonRadial"/>
    <dgm:cxn modelId="{D9ED9EEE-F7A8-48E8-A9EB-5069682D0759}" srcId="{8BF69399-39EE-464B-9997-C6C2A3CA2121}" destId="{8BE4BE92-0466-4DAB-A520-1BECB6ABE9FF}" srcOrd="3" destOrd="0" parTransId="{60171AC5-F4FC-4280-83DE-C1EEFFC12B3F}" sibTransId="{D035243E-7DE7-4A56-8E35-11C720844157}"/>
    <dgm:cxn modelId="{466866F1-4554-478E-8DF3-2CEF54FD69A3}" type="presOf" srcId="{6634A5B1-9266-408D-9FB7-3D19F1C0838A}" destId="{1F00C486-968B-4150-8846-C5668F8633EF}" srcOrd="0" destOrd="0" presId="urn:microsoft.com/office/officeart/2011/layout/HexagonRadial"/>
    <dgm:cxn modelId="{46036C61-7955-41C0-968A-5E664FDF9BCA}" type="presParOf" srcId="{1F00C486-968B-4150-8846-C5668F8633EF}" destId="{5284F88A-E8A8-4467-9561-5899DC54E198}" srcOrd="0" destOrd="0" presId="urn:microsoft.com/office/officeart/2011/layout/HexagonRadial"/>
    <dgm:cxn modelId="{BFC92274-4F0D-4C67-99B1-F35670F70B49}" type="presParOf" srcId="{1F00C486-968B-4150-8846-C5668F8633EF}" destId="{1DF71B70-7816-4BCD-A939-2D96635D531F}" srcOrd="1" destOrd="0" presId="urn:microsoft.com/office/officeart/2011/layout/HexagonRadial"/>
    <dgm:cxn modelId="{ED52B537-6B91-4610-B12F-5C9512B91983}" type="presParOf" srcId="{1DF71B70-7816-4BCD-A939-2D96635D531F}" destId="{921AEBA7-8C6D-4440-A16E-4620F7CC095A}" srcOrd="0" destOrd="0" presId="urn:microsoft.com/office/officeart/2011/layout/HexagonRadial"/>
    <dgm:cxn modelId="{4EEEEBE4-90F1-456F-BFA2-6D785315FFDF}" type="presParOf" srcId="{1F00C486-968B-4150-8846-C5668F8633EF}" destId="{4EF8E893-E98B-4DDE-B782-0A2718C73ABB}" srcOrd="2" destOrd="0" presId="urn:microsoft.com/office/officeart/2011/layout/HexagonRadial"/>
    <dgm:cxn modelId="{F49DF65C-ECC6-462A-A749-E2CCB2C11A3E}" type="presParOf" srcId="{1F00C486-968B-4150-8846-C5668F8633EF}" destId="{052E75E0-7656-4EFB-8D56-621B2F6552DF}" srcOrd="3" destOrd="0" presId="urn:microsoft.com/office/officeart/2011/layout/HexagonRadial"/>
    <dgm:cxn modelId="{077EB88B-156F-486F-B547-2DD0CEEC9BF1}" type="presParOf" srcId="{052E75E0-7656-4EFB-8D56-621B2F6552DF}" destId="{DA322DED-14FF-43D2-8BBF-44662CAF2879}" srcOrd="0" destOrd="0" presId="urn:microsoft.com/office/officeart/2011/layout/HexagonRadial"/>
    <dgm:cxn modelId="{21C6DEA2-008E-4A3A-B1B5-6405A82C4CDF}" type="presParOf" srcId="{1F00C486-968B-4150-8846-C5668F8633EF}" destId="{A6E743E0-70D7-4ACD-BA56-9ED224C36938}" srcOrd="4" destOrd="0" presId="urn:microsoft.com/office/officeart/2011/layout/HexagonRadial"/>
    <dgm:cxn modelId="{C7F48520-A73B-45BF-8710-53F46EA00BA4}" type="presParOf" srcId="{1F00C486-968B-4150-8846-C5668F8633EF}" destId="{837EA709-042E-4EC8-AA4C-49763746E28A}" srcOrd="5" destOrd="0" presId="urn:microsoft.com/office/officeart/2011/layout/HexagonRadial"/>
    <dgm:cxn modelId="{2715B368-C878-4B8A-B636-82D22260DB86}" type="presParOf" srcId="{837EA709-042E-4EC8-AA4C-49763746E28A}" destId="{DA86923A-3E02-4262-9B3B-3D5663189362}" srcOrd="0" destOrd="0" presId="urn:microsoft.com/office/officeart/2011/layout/HexagonRadial"/>
    <dgm:cxn modelId="{B8F253B2-A3DB-4A48-B85A-C50D8F0368C4}" type="presParOf" srcId="{1F00C486-968B-4150-8846-C5668F8633EF}" destId="{1FFA97F1-123E-4E53-A299-C35CF9E65811}" srcOrd="6" destOrd="0" presId="urn:microsoft.com/office/officeart/2011/layout/HexagonRadial"/>
    <dgm:cxn modelId="{2A86818A-150F-4B1F-8B33-DCAE89C16D50}" type="presParOf" srcId="{1F00C486-968B-4150-8846-C5668F8633EF}" destId="{91B32691-4686-46F7-A331-FA53FF5A62E4}" srcOrd="7" destOrd="0" presId="urn:microsoft.com/office/officeart/2011/layout/HexagonRadial"/>
    <dgm:cxn modelId="{E2A4AF74-46F5-40E7-8B9F-2280D7A87498}" type="presParOf" srcId="{91B32691-4686-46F7-A331-FA53FF5A62E4}" destId="{6681F53E-7DB1-4322-905C-EEE5669E62BC}" srcOrd="0" destOrd="0" presId="urn:microsoft.com/office/officeart/2011/layout/HexagonRadial"/>
    <dgm:cxn modelId="{B113BD9C-B97D-4C8A-BBFC-2456BC4E2F34}" type="presParOf" srcId="{1F00C486-968B-4150-8846-C5668F8633EF}" destId="{92FDCAA4-FBB2-465F-A452-DBDB051750D6}" srcOrd="8" destOrd="0" presId="urn:microsoft.com/office/officeart/2011/layout/HexagonRadial"/>
    <dgm:cxn modelId="{D3275C46-27FD-4D84-BD08-A3493DF44D27}" type="presParOf" srcId="{1F00C486-968B-4150-8846-C5668F8633EF}" destId="{4CEEFC37-F420-4C12-B258-12FDA19716BB}" srcOrd="9" destOrd="0" presId="urn:microsoft.com/office/officeart/2011/layout/HexagonRadial"/>
    <dgm:cxn modelId="{207997FB-B262-4BC7-9593-1A51CD9B0F10}" type="presParOf" srcId="{4CEEFC37-F420-4C12-B258-12FDA19716BB}" destId="{C5A4A5EB-401D-49D4-8513-65756C0E2C2B}" srcOrd="0" destOrd="0" presId="urn:microsoft.com/office/officeart/2011/layout/HexagonRadial"/>
    <dgm:cxn modelId="{8188CBDC-183B-4BA5-B676-775D100D4DA7}" type="presParOf" srcId="{1F00C486-968B-4150-8846-C5668F8633EF}" destId="{2FA20335-9ADB-4154-82A7-9EFA98D37A21}" srcOrd="10" destOrd="0" presId="urn:microsoft.com/office/officeart/2011/layout/HexagonRadial"/>
    <dgm:cxn modelId="{F6A0AA59-5725-4F89-8D87-B290F49B8861}" type="presParOf" srcId="{1F00C486-968B-4150-8846-C5668F8633EF}" destId="{DF6521F2-8CC3-4E21-8739-39F43D09DD92}" srcOrd="11" destOrd="0" presId="urn:microsoft.com/office/officeart/2011/layout/HexagonRadial"/>
    <dgm:cxn modelId="{23B053C1-6584-48CB-90F1-8478AA3FB8D3}" type="presParOf" srcId="{DF6521F2-8CC3-4E21-8739-39F43D09DD92}" destId="{A235E26C-E595-4FEC-BFA4-8C95D9996E60}" srcOrd="0" destOrd="0" presId="urn:microsoft.com/office/officeart/2011/layout/HexagonRadial"/>
    <dgm:cxn modelId="{B0301962-CEDC-4921-AE04-59ACE498F26C}" type="presParOf" srcId="{1F00C486-968B-4150-8846-C5668F8633EF}" destId="{3B6C379C-F140-42EB-9AC1-BBC3B3DB4CC8}"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E5D1BDC-B1F7-4084-A2F2-58B50DC44F5C}" type="doc">
      <dgm:prSet loTypeId="urn:microsoft.com/office/officeart/2005/8/layout/venn1" loCatId="relationship" qsTypeId="urn:microsoft.com/office/officeart/2005/8/quickstyle/simple1" qsCatId="simple" csTypeId="urn:microsoft.com/office/officeart/2005/8/colors/accent1_2" csCatId="accent1"/>
      <dgm:spPr/>
    </dgm:pt>
    <dgm:pt modelId="{AB83B7FC-AAFE-4B51-BDAC-E5A8026F2AA0}">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100D08"/>
              </a:solidFill>
              <a:effectLst/>
              <a:latin typeface="Arial" pitchFamily="34" charset="0"/>
            </a:rPr>
            <a:t>School</a:t>
          </a:r>
        </a:p>
      </dgm:t>
    </dgm:pt>
    <dgm:pt modelId="{65BD2AFB-E20D-4B2C-B303-E4349234FCD6}" type="parTrans" cxnId="{10B3D4CA-CAD1-4C00-9BBD-8F296DF44873}">
      <dgm:prSet/>
      <dgm:spPr/>
      <dgm:t>
        <a:bodyPr/>
        <a:lstStyle/>
        <a:p>
          <a:endParaRPr lang="en-US"/>
        </a:p>
      </dgm:t>
    </dgm:pt>
    <dgm:pt modelId="{931008E0-599C-4B41-B9A2-F7C3E84AC7FD}" type="sibTrans" cxnId="{10B3D4CA-CAD1-4C00-9BBD-8F296DF44873}">
      <dgm:prSet/>
      <dgm:spPr/>
      <dgm:t>
        <a:bodyPr/>
        <a:lstStyle/>
        <a:p>
          <a:endParaRPr lang="en-US"/>
        </a:p>
      </dgm:t>
    </dgm:pt>
    <dgm:pt modelId="{D610EE53-73C4-43AC-975C-C7D6A4B4A43C}">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100D08"/>
              </a:solidFill>
              <a:effectLst/>
              <a:latin typeface="Arial" pitchFamily="34" charset="0"/>
            </a:rPr>
            <a:t>Church</a:t>
          </a:r>
        </a:p>
      </dgm:t>
    </dgm:pt>
    <dgm:pt modelId="{5AFEBE06-5EC3-44C6-BEE6-92BD54C6ABB5}" type="parTrans" cxnId="{B7A1B803-D015-4AA6-9AFF-FC37FA0893BA}">
      <dgm:prSet/>
      <dgm:spPr/>
      <dgm:t>
        <a:bodyPr/>
        <a:lstStyle/>
        <a:p>
          <a:endParaRPr lang="en-US"/>
        </a:p>
      </dgm:t>
    </dgm:pt>
    <dgm:pt modelId="{0B4F3BFB-FFD7-4611-AB0F-05C86E90A188}" type="sibTrans" cxnId="{B7A1B803-D015-4AA6-9AFF-FC37FA0893BA}">
      <dgm:prSet/>
      <dgm:spPr/>
      <dgm:t>
        <a:bodyPr/>
        <a:lstStyle/>
        <a:p>
          <a:endParaRPr lang="en-US"/>
        </a:p>
      </dgm:t>
    </dgm:pt>
    <dgm:pt modelId="{1F8C7416-E447-4C23-9634-6508085F9D92}">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100D08"/>
              </a:solidFill>
              <a:effectLst/>
              <a:latin typeface="Arial" pitchFamily="34" charset="0"/>
            </a:rPr>
            <a:t>Social Community</a:t>
          </a:r>
        </a:p>
      </dgm:t>
    </dgm:pt>
    <dgm:pt modelId="{AD6B02DC-95DA-49BF-9CFB-F5C7C2AE0BAC}" type="parTrans" cxnId="{221626BA-05D9-4A70-8097-D0C938AB9B35}">
      <dgm:prSet/>
      <dgm:spPr/>
      <dgm:t>
        <a:bodyPr/>
        <a:lstStyle/>
        <a:p>
          <a:endParaRPr lang="en-US"/>
        </a:p>
      </dgm:t>
    </dgm:pt>
    <dgm:pt modelId="{9898FF69-5588-4C1E-9165-1A370754759D}" type="sibTrans" cxnId="{221626BA-05D9-4A70-8097-D0C938AB9B35}">
      <dgm:prSet/>
      <dgm:spPr/>
      <dgm:t>
        <a:bodyPr/>
        <a:lstStyle/>
        <a:p>
          <a:endParaRPr lang="en-US"/>
        </a:p>
      </dgm:t>
    </dgm:pt>
    <dgm:pt modelId="{8825B06F-F61F-4FEA-B022-786C918C5AC9}">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100D08"/>
              </a:solidFill>
              <a:effectLst/>
              <a:latin typeface="Arial" pitchFamily="34" charset="0"/>
            </a:rPr>
            <a:t>Ethnic Community</a:t>
          </a:r>
        </a:p>
      </dgm:t>
    </dgm:pt>
    <dgm:pt modelId="{00ACC39C-87E2-4535-B3B7-F9E6D510C865}" type="parTrans" cxnId="{557AA2BB-9F44-4383-88DF-6AD3E80EC006}">
      <dgm:prSet/>
      <dgm:spPr/>
      <dgm:t>
        <a:bodyPr/>
        <a:lstStyle/>
        <a:p>
          <a:endParaRPr lang="en-US"/>
        </a:p>
      </dgm:t>
    </dgm:pt>
    <dgm:pt modelId="{072A217E-D782-4DF3-9509-2E404CB71393}" type="sibTrans" cxnId="{557AA2BB-9F44-4383-88DF-6AD3E80EC006}">
      <dgm:prSet/>
      <dgm:spPr/>
      <dgm:t>
        <a:bodyPr/>
        <a:lstStyle/>
        <a:p>
          <a:endParaRPr lang="en-US"/>
        </a:p>
      </dgm:t>
    </dgm:pt>
    <dgm:pt modelId="{DF84D376-930F-4864-97E8-591561D483D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a:ln>
                <a:noFill/>
              </a:ln>
              <a:solidFill>
                <a:srgbClr val="100D08"/>
              </a:solidFill>
              <a:effectLst/>
              <a:latin typeface="Arial" pitchFamily="34" charset="0"/>
            </a:rPr>
            <a:t>Family</a:t>
          </a:r>
        </a:p>
      </dgm:t>
    </dgm:pt>
    <dgm:pt modelId="{A1C169B3-1525-40A3-9E0B-4AE83D2B14A1}" type="parTrans" cxnId="{BECF04B4-917B-4987-8405-237DA0E2EC99}">
      <dgm:prSet/>
      <dgm:spPr/>
      <dgm:t>
        <a:bodyPr/>
        <a:lstStyle/>
        <a:p>
          <a:endParaRPr lang="en-US"/>
        </a:p>
      </dgm:t>
    </dgm:pt>
    <dgm:pt modelId="{53FE3127-0FF0-4F2C-BFC6-2FFD0ECBBBC7}" type="sibTrans" cxnId="{BECF04B4-917B-4987-8405-237DA0E2EC99}">
      <dgm:prSet/>
      <dgm:spPr/>
      <dgm:t>
        <a:bodyPr/>
        <a:lstStyle/>
        <a:p>
          <a:endParaRPr lang="en-US"/>
        </a:p>
      </dgm:t>
    </dgm:pt>
    <dgm:pt modelId="{6905D473-3371-4835-B2A0-A261F00BE740}" type="pres">
      <dgm:prSet presAssocID="{AE5D1BDC-B1F7-4084-A2F2-58B50DC44F5C}" presName="compositeShape" presStyleCnt="0">
        <dgm:presLayoutVars>
          <dgm:chMax val="7"/>
          <dgm:dir/>
          <dgm:resizeHandles val="exact"/>
        </dgm:presLayoutVars>
      </dgm:prSet>
      <dgm:spPr/>
    </dgm:pt>
    <dgm:pt modelId="{1F49AE17-BE74-4788-8084-81396B381840}" type="pres">
      <dgm:prSet presAssocID="{AB83B7FC-AAFE-4B51-BDAC-E5A8026F2AA0}" presName="circ1" presStyleLbl="vennNode1" presStyleIdx="0" presStyleCnt="5"/>
      <dgm:spPr/>
    </dgm:pt>
    <dgm:pt modelId="{E420A35A-E907-4E0F-8710-96B57BDC61FD}" type="pres">
      <dgm:prSet presAssocID="{AB83B7FC-AAFE-4B51-BDAC-E5A8026F2AA0}" presName="circ1Tx" presStyleLbl="revTx" presStyleIdx="0" presStyleCnt="0">
        <dgm:presLayoutVars>
          <dgm:chMax val="0"/>
          <dgm:chPref val="0"/>
          <dgm:bulletEnabled val="1"/>
        </dgm:presLayoutVars>
      </dgm:prSet>
      <dgm:spPr/>
    </dgm:pt>
    <dgm:pt modelId="{984E8D69-E33F-4CC8-B3F5-B1C4D6A610B5}" type="pres">
      <dgm:prSet presAssocID="{D610EE53-73C4-43AC-975C-C7D6A4B4A43C}" presName="circ2" presStyleLbl="vennNode1" presStyleIdx="1" presStyleCnt="5"/>
      <dgm:spPr/>
    </dgm:pt>
    <dgm:pt modelId="{4AFD460A-70BA-4506-A33E-AC0955941E81}" type="pres">
      <dgm:prSet presAssocID="{D610EE53-73C4-43AC-975C-C7D6A4B4A43C}" presName="circ2Tx" presStyleLbl="revTx" presStyleIdx="0" presStyleCnt="0">
        <dgm:presLayoutVars>
          <dgm:chMax val="0"/>
          <dgm:chPref val="0"/>
          <dgm:bulletEnabled val="1"/>
        </dgm:presLayoutVars>
      </dgm:prSet>
      <dgm:spPr/>
    </dgm:pt>
    <dgm:pt modelId="{A8508DDE-B91F-4FAE-BE5E-2A6C89C49B6A}" type="pres">
      <dgm:prSet presAssocID="{1F8C7416-E447-4C23-9634-6508085F9D92}" presName="circ3" presStyleLbl="vennNode1" presStyleIdx="2" presStyleCnt="5"/>
      <dgm:spPr/>
    </dgm:pt>
    <dgm:pt modelId="{A821CD58-614A-446E-96F5-28B55FD02FB9}" type="pres">
      <dgm:prSet presAssocID="{1F8C7416-E447-4C23-9634-6508085F9D92}" presName="circ3Tx" presStyleLbl="revTx" presStyleIdx="0" presStyleCnt="0">
        <dgm:presLayoutVars>
          <dgm:chMax val="0"/>
          <dgm:chPref val="0"/>
          <dgm:bulletEnabled val="1"/>
        </dgm:presLayoutVars>
      </dgm:prSet>
      <dgm:spPr/>
    </dgm:pt>
    <dgm:pt modelId="{6ADD3DCC-7080-4D7D-9DDE-8A7E43980025}" type="pres">
      <dgm:prSet presAssocID="{8825B06F-F61F-4FEA-B022-786C918C5AC9}" presName="circ4" presStyleLbl="vennNode1" presStyleIdx="3" presStyleCnt="5"/>
      <dgm:spPr/>
    </dgm:pt>
    <dgm:pt modelId="{732968C8-DE92-4969-80AE-6E0C837486A8}" type="pres">
      <dgm:prSet presAssocID="{8825B06F-F61F-4FEA-B022-786C918C5AC9}" presName="circ4Tx" presStyleLbl="revTx" presStyleIdx="0" presStyleCnt="0">
        <dgm:presLayoutVars>
          <dgm:chMax val="0"/>
          <dgm:chPref val="0"/>
          <dgm:bulletEnabled val="1"/>
        </dgm:presLayoutVars>
      </dgm:prSet>
      <dgm:spPr/>
    </dgm:pt>
    <dgm:pt modelId="{32A5E80D-6F28-4BA4-9B18-3F2DC90A70E4}" type="pres">
      <dgm:prSet presAssocID="{DF84D376-930F-4864-97E8-591561D483DE}" presName="circ5" presStyleLbl="vennNode1" presStyleIdx="4" presStyleCnt="5"/>
      <dgm:spPr/>
    </dgm:pt>
    <dgm:pt modelId="{96B38BD2-0F89-45C6-A39C-B57E064BB4BE}" type="pres">
      <dgm:prSet presAssocID="{DF84D376-930F-4864-97E8-591561D483DE}" presName="circ5Tx" presStyleLbl="revTx" presStyleIdx="0" presStyleCnt="0">
        <dgm:presLayoutVars>
          <dgm:chMax val="0"/>
          <dgm:chPref val="0"/>
          <dgm:bulletEnabled val="1"/>
        </dgm:presLayoutVars>
      </dgm:prSet>
      <dgm:spPr/>
    </dgm:pt>
  </dgm:ptLst>
  <dgm:cxnLst>
    <dgm:cxn modelId="{B7A1B803-D015-4AA6-9AFF-FC37FA0893BA}" srcId="{AE5D1BDC-B1F7-4084-A2F2-58B50DC44F5C}" destId="{D610EE53-73C4-43AC-975C-C7D6A4B4A43C}" srcOrd="1" destOrd="0" parTransId="{5AFEBE06-5EC3-44C6-BEE6-92BD54C6ABB5}" sibTransId="{0B4F3BFB-FFD7-4611-AB0F-05C86E90A188}"/>
    <dgm:cxn modelId="{582B9E32-1DAE-4268-88E2-5D366B88B8F4}" type="presOf" srcId="{D610EE53-73C4-43AC-975C-C7D6A4B4A43C}" destId="{4AFD460A-70BA-4506-A33E-AC0955941E81}" srcOrd="0" destOrd="0" presId="urn:microsoft.com/office/officeart/2005/8/layout/venn1"/>
    <dgm:cxn modelId="{9DBC1E3F-629D-48C8-BE0F-8496547D88AB}" type="presOf" srcId="{1F8C7416-E447-4C23-9634-6508085F9D92}" destId="{A821CD58-614A-446E-96F5-28B55FD02FB9}" srcOrd="0" destOrd="0" presId="urn:microsoft.com/office/officeart/2005/8/layout/venn1"/>
    <dgm:cxn modelId="{3577D064-32FA-4AA9-8F93-8F28D7F8FBC5}" type="presOf" srcId="{AE5D1BDC-B1F7-4084-A2F2-58B50DC44F5C}" destId="{6905D473-3371-4835-B2A0-A261F00BE740}" srcOrd="0" destOrd="0" presId="urn:microsoft.com/office/officeart/2005/8/layout/venn1"/>
    <dgm:cxn modelId="{BECF04B4-917B-4987-8405-237DA0E2EC99}" srcId="{AE5D1BDC-B1F7-4084-A2F2-58B50DC44F5C}" destId="{DF84D376-930F-4864-97E8-591561D483DE}" srcOrd="4" destOrd="0" parTransId="{A1C169B3-1525-40A3-9E0B-4AE83D2B14A1}" sibTransId="{53FE3127-0FF0-4F2C-BFC6-2FFD0ECBBBC7}"/>
    <dgm:cxn modelId="{221626BA-05D9-4A70-8097-D0C938AB9B35}" srcId="{AE5D1BDC-B1F7-4084-A2F2-58B50DC44F5C}" destId="{1F8C7416-E447-4C23-9634-6508085F9D92}" srcOrd="2" destOrd="0" parTransId="{AD6B02DC-95DA-49BF-9CFB-F5C7C2AE0BAC}" sibTransId="{9898FF69-5588-4C1E-9165-1A370754759D}"/>
    <dgm:cxn modelId="{557AA2BB-9F44-4383-88DF-6AD3E80EC006}" srcId="{AE5D1BDC-B1F7-4084-A2F2-58B50DC44F5C}" destId="{8825B06F-F61F-4FEA-B022-786C918C5AC9}" srcOrd="3" destOrd="0" parTransId="{00ACC39C-87E2-4535-B3B7-F9E6D510C865}" sibTransId="{072A217E-D782-4DF3-9509-2E404CB71393}"/>
    <dgm:cxn modelId="{A4C1E4BC-F089-4496-A7A7-C681DEF36AC0}" type="presOf" srcId="{DF84D376-930F-4864-97E8-591561D483DE}" destId="{96B38BD2-0F89-45C6-A39C-B57E064BB4BE}" srcOrd="0" destOrd="0" presId="urn:microsoft.com/office/officeart/2005/8/layout/venn1"/>
    <dgm:cxn modelId="{10B3D4CA-CAD1-4C00-9BBD-8F296DF44873}" srcId="{AE5D1BDC-B1F7-4084-A2F2-58B50DC44F5C}" destId="{AB83B7FC-AAFE-4B51-BDAC-E5A8026F2AA0}" srcOrd="0" destOrd="0" parTransId="{65BD2AFB-E20D-4B2C-B303-E4349234FCD6}" sibTransId="{931008E0-599C-4B41-B9A2-F7C3E84AC7FD}"/>
    <dgm:cxn modelId="{451323DC-A1EC-4C0C-8589-A1F84644223F}" type="presOf" srcId="{AB83B7FC-AAFE-4B51-BDAC-E5A8026F2AA0}" destId="{E420A35A-E907-4E0F-8710-96B57BDC61FD}" srcOrd="0" destOrd="0" presId="urn:microsoft.com/office/officeart/2005/8/layout/venn1"/>
    <dgm:cxn modelId="{1D0810F1-A9DE-4AB6-A600-3EBA8657608A}" type="presOf" srcId="{8825B06F-F61F-4FEA-B022-786C918C5AC9}" destId="{732968C8-DE92-4969-80AE-6E0C837486A8}" srcOrd="0" destOrd="0" presId="urn:microsoft.com/office/officeart/2005/8/layout/venn1"/>
    <dgm:cxn modelId="{5D7C0E88-02AB-4600-853F-0F05EDF43664}" type="presParOf" srcId="{6905D473-3371-4835-B2A0-A261F00BE740}" destId="{1F49AE17-BE74-4788-8084-81396B381840}" srcOrd="0" destOrd="0" presId="urn:microsoft.com/office/officeart/2005/8/layout/venn1"/>
    <dgm:cxn modelId="{71A7EDBD-388E-4A66-BDB9-5F199BD25AB4}" type="presParOf" srcId="{6905D473-3371-4835-B2A0-A261F00BE740}" destId="{E420A35A-E907-4E0F-8710-96B57BDC61FD}" srcOrd="1" destOrd="0" presId="urn:microsoft.com/office/officeart/2005/8/layout/venn1"/>
    <dgm:cxn modelId="{8B08F8D6-9F6B-4681-90EF-D3BF0F6FFA64}" type="presParOf" srcId="{6905D473-3371-4835-B2A0-A261F00BE740}" destId="{984E8D69-E33F-4CC8-B3F5-B1C4D6A610B5}" srcOrd="2" destOrd="0" presId="urn:microsoft.com/office/officeart/2005/8/layout/venn1"/>
    <dgm:cxn modelId="{65D3A162-45B8-43FB-B9F6-181712BC5581}" type="presParOf" srcId="{6905D473-3371-4835-B2A0-A261F00BE740}" destId="{4AFD460A-70BA-4506-A33E-AC0955941E81}" srcOrd="3" destOrd="0" presId="urn:microsoft.com/office/officeart/2005/8/layout/venn1"/>
    <dgm:cxn modelId="{41036EAA-85C3-4940-8938-A3FC17217A5D}" type="presParOf" srcId="{6905D473-3371-4835-B2A0-A261F00BE740}" destId="{A8508DDE-B91F-4FAE-BE5E-2A6C89C49B6A}" srcOrd="4" destOrd="0" presId="urn:microsoft.com/office/officeart/2005/8/layout/venn1"/>
    <dgm:cxn modelId="{02B04AD8-1084-41DA-84EF-8AAA0A132D81}" type="presParOf" srcId="{6905D473-3371-4835-B2A0-A261F00BE740}" destId="{A821CD58-614A-446E-96F5-28B55FD02FB9}" srcOrd="5" destOrd="0" presId="urn:microsoft.com/office/officeart/2005/8/layout/venn1"/>
    <dgm:cxn modelId="{EB3300C0-DAE0-47D5-AF0D-431CCEB8E1A8}" type="presParOf" srcId="{6905D473-3371-4835-B2A0-A261F00BE740}" destId="{6ADD3DCC-7080-4D7D-9DDE-8A7E43980025}" srcOrd="6" destOrd="0" presId="urn:microsoft.com/office/officeart/2005/8/layout/venn1"/>
    <dgm:cxn modelId="{4107EC7E-F35F-4541-9B0E-7681EE02B1C0}" type="presParOf" srcId="{6905D473-3371-4835-B2A0-A261F00BE740}" destId="{732968C8-DE92-4969-80AE-6E0C837486A8}" srcOrd="7" destOrd="0" presId="urn:microsoft.com/office/officeart/2005/8/layout/venn1"/>
    <dgm:cxn modelId="{816B0EBB-9EA4-40F5-A69D-45C9E5B627FB}" type="presParOf" srcId="{6905D473-3371-4835-B2A0-A261F00BE740}" destId="{32A5E80D-6F28-4BA4-9B18-3F2DC90A70E4}" srcOrd="8" destOrd="0" presId="urn:microsoft.com/office/officeart/2005/8/layout/venn1"/>
    <dgm:cxn modelId="{2AC71F6E-1BEF-4427-8D1B-CC3C47E34698}" type="presParOf" srcId="{6905D473-3371-4835-B2A0-A261F00BE740}" destId="{96B38BD2-0F89-45C6-A39C-B57E064BB4BE}" srcOrd="9"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B558ED-D55B-4912-92E8-4558F8B38C0F}" type="doc">
      <dgm:prSet loTypeId="urn:microsoft.com/office/officeart/2005/8/layout/venn1" loCatId="relationship" qsTypeId="urn:microsoft.com/office/officeart/2005/8/quickstyle/simple1" qsCatId="simple" csTypeId="urn:microsoft.com/office/officeart/2005/8/colors/accent1_2" csCatId="accent1" phldr="1"/>
      <dgm:spPr/>
    </dgm:pt>
    <dgm:pt modelId="{270C56F7-3A83-4FAE-9703-BBED8CA82CA7}" type="pres">
      <dgm:prSet presAssocID="{C2B558ED-D55B-4912-92E8-4558F8B38C0F}" presName="compositeShape" presStyleCnt="0">
        <dgm:presLayoutVars>
          <dgm:chMax val="7"/>
          <dgm:dir/>
          <dgm:resizeHandles val="exact"/>
        </dgm:presLayoutVars>
      </dgm:prSet>
      <dgm:spPr/>
    </dgm:pt>
  </dgm:ptLst>
  <dgm:cxnLst>
    <dgm:cxn modelId="{95A0FB59-1273-486B-A9E6-264A03626146}" type="presOf" srcId="{C2B558ED-D55B-4912-92E8-4558F8B38C0F}" destId="{270C56F7-3A83-4FAE-9703-BBED8CA82CA7}" srcOrd="0"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4F88A-E8A8-4467-9561-5899DC54E198}">
      <dsp:nvSpPr>
        <dsp:cNvPr id="0" name=""/>
        <dsp:cNvSpPr/>
      </dsp:nvSpPr>
      <dsp:spPr>
        <a:xfrm>
          <a:off x="3049359" y="1539092"/>
          <a:ext cx="1956254" cy="1692238"/>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Cultural</a:t>
          </a:r>
        </a:p>
        <a:p>
          <a:pPr marL="0" lvl="0" indent="0" algn="ctr" defTabSz="711200">
            <a:lnSpc>
              <a:spcPct val="90000"/>
            </a:lnSpc>
            <a:spcBef>
              <a:spcPct val="0"/>
            </a:spcBef>
            <a:spcAft>
              <a:spcPct val="35000"/>
            </a:spcAft>
            <a:buNone/>
          </a:pPr>
          <a:r>
            <a:rPr lang="en-US" sz="1600" kern="1200"/>
            <a:t>Dimensions</a:t>
          </a:r>
        </a:p>
      </dsp:txBody>
      <dsp:txXfrm>
        <a:off x="3373538" y="1819519"/>
        <a:ext cx="1307896" cy="1131384"/>
      </dsp:txXfrm>
    </dsp:sp>
    <dsp:sp modelId="{DA322DED-14FF-43D2-8BBF-44662CAF2879}">
      <dsp:nvSpPr>
        <dsp:cNvPr id="0" name=""/>
        <dsp:cNvSpPr/>
      </dsp:nvSpPr>
      <dsp:spPr>
        <a:xfrm>
          <a:off x="4274350" y="729470"/>
          <a:ext cx="738088" cy="63596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F8E893-E98B-4DDE-B782-0A2718C73ABB}">
      <dsp:nvSpPr>
        <dsp:cNvPr id="0" name=""/>
        <dsp:cNvSpPr/>
      </dsp:nvSpPr>
      <dsp:spPr>
        <a:xfrm>
          <a:off x="3229558" y="0"/>
          <a:ext cx="1603136" cy="1386901"/>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Indulgence vs. Restraint</a:t>
          </a:r>
        </a:p>
      </dsp:txBody>
      <dsp:txXfrm>
        <a:off x="3495232" y="229839"/>
        <a:ext cx="1071788" cy="927223"/>
      </dsp:txXfrm>
    </dsp:sp>
    <dsp:sp modelId="{DA86923A-3E02-4262-9B3B-3D5663189362}">
      <dsp:nvSpPr>
        <dsp:cNvPr id="0" name=""/>
        <dsp:cNvSpPr/>
      </dsp:nvSpPr>
      <dsp:spPr>
        <a:xfrm>
          <a:off x="5135757" y="1918379"/>
          <a:ext cx="738088" cy="63596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E743E0-70D7-4ACD-BA56-9ED224C36938}">
      <dsp:nvSpPr>
        <dsp:cNvPr id="0" name=""/>
        <dsp:cNvSpPr/>
      </dsp:nvSpPr>
      <dsp:spPr>
        <a:xfrm>
          <a:off x="4699820" y="853037"/>
          <a:ext cx="1603136" cy="1386901"/>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Long Term vs. Short Term</a:t>
          </a:r>
        </a:p>
      </dsp:txBody>
      <dsp:txXfrm>
        <a:off x="4965494" y="1082876"/>
        <a:ext cx="1071788" cy="927223"/>
      </dsp:txXfrm>
    </dsp:sp>
    <dsp:sp modelId="{6681F53E-7DB1-4322-905C-EEE5669E62BC}">
      <dsp:nvSpPr>
        <dsp:cNvPr id="0" name=""/>
        <dsp:cNvSpPr/>
      </dsp:nvSpPr>
      <dsp:spPr>
        <a:xfrm>
          <a:off x="4537368" y="3260434"/>
          <a:ext cx="738088" cy="63596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FA97F1-123E-4E53-A299-C35CF9E65811}">
      <dsp:nvSpPr>
        <dsp:cNvPr id="0" name=""/>
        <dsp:cNvSpPr/>
      </dsp:nvSpPr>
      <dsp:spPr>
        <a:xfrm>
          <a:off x="4699820" y="2530009"/>
          <a:ext cx="1603136" cy="1386901"/>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Masculinity vs. Femininity</a:t>
          </a:r>
        </a:p>
      </dsp:txBody>
      <dsp:txXfrm>
        <a:off x="4965494" y="2759848"/>
        <a:ext cx="1071788" cy="927223"/>
      </dsp:txXfrm>
    </dsp:sp>
    <dsp:sp modelId="{C5A4A5EB-401D-49D4-8513-65756C0E2C2B}">
      <dsp:nvSpPr>
        <dsp:cNvPr id="0" name=""/>
        <dsp:cNvSpPr/>
      </dsp:nvSpPr>
      <dsp:spPr>
        <a:xfrm>
          <a:off x="3052999" y="3399744"/>
          <a:ext cx="738088" cy="63596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FDCAA4-FBB2-465F-A452-DBDB051750D6}">
      <dsp:nvSpPr>
        <dsp:cNvPr id="0" name=""/>
        <dsp:cNvSpPr/>
      </dsp:nvSpPr>
      <dsp:spPr>
        <a:xfrm>
          <a:off x="3229558" y="3384000"/>
          <a:ext cx="1603136" cy="1386901"/>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Tolerance of Uncertainty</a:t>
          </a:r>
        </a:p>
      </dsp:txBody>
      <dsp:txXfrm>
        <a:off x="3495232" y="3613839"/>
        <a:ext cx="1071788" cy="927223"/>
      </dsp:txXfrm>
    </dsp:sp>
    <dsp:sp modelId="{A235E26C-E595-4FEC-BFA4-8C95D9996E60}">
      <dsp:nvSpPr>
        <dsp:cNvPr id="0" name=""/>
        <dsp:cNvSpPr/>
      </dsp:nvSpPr>
      <dsp:spPr>
        <a:xfrm>
          <a:off x="2177486" y="2211313"/>
          <a:ext cx="738088" cy="635961"/>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A20335-9ADB-4154-82A7-9EFA98D37A21}">
      <dsp:nvSpPr>
        <dsp:cNvPr id="0" name=""/>
        <dsp:cNvSpPr/>
      </dsp:nvSpPr>
      <dsp:spPr>
        <a:xfrm>
          <a:off x="1752470" y="2530963"/>
          <a:ext cx="1603136" cy="1386901"/>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Individuality</a:t>
          </a:r>
        </a:p>
      </dsp:txBody>
      <dsp:txXfrm>
        <a:off x="2018144" y="2760802"/>
        <a:ext cx="1071788" cy="927223"/>
      </dsp:txXfrm>
    </dsp:sp>
    <dsp:sp modelId="{3B6C379C-F140-42EB-9AC1-BBC3B3DB4CC8}">
      <dsp:nvSpPr>
        <dsp:cNvPr id="0" name=""/>
        <dsp:cNvSpPr/>
      </dsp:nvSpPr>
      <dsp:spPr>
        <a:xfrm>
          <a:off x="1752470" y="851128"/>
          <a:ext cx="1603136" cy="1386901"/>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Power</a:t>
          </a:r>
        </a:p>
        <a:p>
          <a:pPr marL="0" lvl="0" indent="0" algn="ctr" defTabSz="711200">
            <a:lnSpc>
              <a:spcPct val="90000"/>
            </a:lnSpc>
            <a:spcBef>
              <a:spcPct val="0"/>
            </a:spcBef>
            <a:spcAft>
              <a:spcPct val="35000"/>
            </a:spcAft>
            <a:buNone/>
          </a:pPr>
          <a:r>
            <a:rPr lang="en-US" sz="1600" kern="1200"/>
            <a:t>Distance</a:t>
          </a:r>
        </a:p>
      </dsp:txBody>
      <dsp:txXfrm>
        <a:off x="2018144" y="1080967"/>
        <a:ext cx="1071788" cy="927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9AE17-BE74-4788-8084-81396B381840}">
      <dsp:nvSpPr>
        <dsp:cNvPr id="0" name=""/>
        <dsp:cNvSpPr/>
      </dsp:nvSpPr>
      <dsp:spPr>
        <a:xfrm>
          <a:off x="2593659" y="1117991"/>
          <a:ext cx="1372971" cy="13729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420A35A-E907-4E0F-8710-96B57BDC61FD}">
      <dsp:nvSpPr>
        <dsp:cNvPr id="0" name=""/>
        <dsp:cNvSpPr/>
      </dsp:nvSpPr>
      <dsp:spPr>
        <a:xfrm>
          <a:off x="2483821" y="0"/>
          <a:ext cx="1592647" cy="92185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a:ln>
                <a:noFill/>
              </a:ln>
              <a:solidFill>
                <a:srgbClr val="100D08"/>
              </a:solidFill>
              <a:effectLst/>
              <a:latin typeface="Arial" pitchFamily="34" charset="0"/>
            </a:rPr>
            <a:t>School</a:t>
          </a:r>
        </a:p>
      </dsp:txBody>
      <dsp:txXfrm>
        <a:off x="2483821" y="0"/>
        <a:ext cx="1592647" cy="921852"/>
      </dsp:txXfrm>
    </dsp:sp>
    <dsp:sp modelId="{984E8D69-E33F-4CC8-B3F5-B1C4D6A610B5}">
      <dsp:nvSpPr>
        <dsp:cNvPr id="0" name=""/>
        <dsp:cNvSpPr/>
      </dsp:nvSpPr>
      <dsp:spPr>
        <a:xfrm>
          <a:off x="3115938" y="1497323"/>
          <a:ext cx="1372971" cy="13729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AFD460A-70BA-4506-A33E-AC0955941E81}">
      <dsp:nvSpPr>
        <dsp:cNvPr id="0" name=""/>
        <dsp:cNvSpPr/>
      </dsp:nvSpPr>
      <dsp:spPr>
        <a:xfrm>
          <a:off x="4598198" y="1216060"/>
          <a:ext cx="1427890" cy="100030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a:ln>
                <a:noFill/>
              </a:ln>
              <a:solidFill>
                <a:srgbClr val="100D08"/>
              </a:solidFill>
              <a:effectLst/>
              <a:latin typeface="Arial" pitchFamily="34" charset="0"/>
            </a:rPr>
            <a:t>Church</a:t>
          </a:r>
        </a:p>
      </dsp:txBody>
      <dsp:txXfrm>
        <a:off x="4598198" y="1216060"/>
        <a:ext cx="1427890" cy="1000307"/>
      </dsp:txXfrm>
    </dsp:sp>
    <dsp:sp modelId="{A8508DDE-B91F-4FAE-BE5E-2A6C89C49B6A}">
      <dsp:nvSpPr>
        <dsp:cNvPr id="0" name=""/>
        <dsp:cNvSpPr/>
      </dsp:nvSpPr>
      <dsp:spPr>
        <a:xfrm>
          <a:off x="2916582" y="2111630"/>
          <a:ext cx="1372971" cy="13729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821CD58-614A-446E-96F5-28B55FD02FB9}">
      <dsp:nvSpPr>
        <dsp:cNvPr id="0" name=""/>
        <dsp:cNvSpPr/>
      </dsp:nvSpPr>
      <dsp:spPr>
        <a:xfrm>
          <a:off x="4378522" y="2922468"/>
          <a:ext cx="1427890" cy="100030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a:ln>
                <a:noFill/>
              </a:ln>
              <a:solidFill>
                <a:srgbClr val="100D08"/>
              </a:solidFill>
              <a:effectLst/>
              <a:latin typeface="Arial" pitchFamily="34" charset="0"/>
            </a:rPr>
            <a:t>Social Community</a:t>
          </a:r>
        </a:p>
      </dsp:txBody>
      <dsp:txXfrm>
        <a:off x="4378522" y="2922468"/>
        <a:ext cx="1427890" cy="1000307"/>
      </dsp:txXfrm>
    </dsp:sp>
    <dsp:sp modelId="{6ADD3DCC-7080-4D7D-9DDE-8A7E43980025}">
      <dsp:nvSpPr>
        <dsp:cNvPr id="0" name=""/>
        <dsp:cNvSpPr/>
      </dsp:nvSpPr>
      <dsp:spPr>
        <a:xfrm>
          <a:off x="2270736" y="2111630"/>
          <a:ext cx="1372971" cy="13729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732968C8-DE92-4969-80AE-6E0C837486A8}">
      <dsp:nvSpPr>
        <dsp:cNvPr id="0" name=""/>
        <dsp:cNvSpPr/>
      </dsp:nvSpPr>
      <dsp:spPr>
        <a:xfrm>
          <a:off x="753877" y="2922468"/>
          <a:ext cx="1427890" cy="100030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a:ln>
                <a:noFill/>
              </a:ln>
              <a:solidFill>
                <a:srgbClr val="100D08"/>
              </a:solidFill>
              <a:effectLst/>
              <a:latin typeface="Arial" pitchFamily="34" charset="0"/>
            </a:rPr>
            <a:t>Ethnic Community</a:t>
          </a:r>
        </a:p>
      </dsp:txBody>
      <dsp:txXfrm>
        <a:off x="753877" y="2922468"/>
        <a:ext cx="1427890" cy="1000307"/>
      </dsp:txXfrm>
    </dsp:sp>
    <dsp:sp modelId="{32A5E80D-6F28-4BA4-9B18-3F2DC90A70E4}">
      <dsp:nvSpPr>
        <dsp:cNvPr id="0" name=""/>
        <dsp:cNvSpPr/>
      </dsp:nvSpPr>
      <dsp:spPr>
        <a:xfrm>
          <a:off x="2071381" y="1497323"/>
          <a:ext cx="1372971" cy="1372971"/>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96B38BD2-0F89-45C6-A39C-B57E064BB4BE}">
      <dsp:nvSpPr>
        <dsp:cNvPr id="0" name=""/>
        <dsp:cNvSpPr/>
      </dsp:nvSpPr>
      <dsp:spPr>
        <a:xfrm>
          <a:off x="534202" y="1216060"/>
          <a:ext cx="1427890" cy="100030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kern="1200" cap="none" normalizeH="0" baseline="0">
              <a:ln>
                <a:noFill/>
              </a:ln>
              <a:solidFill>
                <a:srgbClr val="100D08"/>
              </a:solidFill>
              <a:effectLst/>
              <a:latin typeface="Arial" pitchFamily="34" charset="0"/>
            </a:rPr>
            <a:t>Family</a:t>
          </a:r>
        </a:p>
      </dsp:txBody>
      <dsp:txXfrm>
        <a:off x="534202" y="1216060"/>
        <a:ext cx="1427890" cy="10003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17B907-0834-4566-811C-0A2A13BB1169}" type="datetimeFigureOut">
              <a:rPr lang="en-US" smtClean="0"/>
              <a:t>6/22/2022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6990C4-E61C-472C-864D-DCF05C90946A}" type="slidenum">
              <a:rPr lang="en-US" smtClean="0"/>
              <a:t>‹#›</a:t>
            </a:fld>
            <a:endParaRPr lang="en-US"/>
          </a:p>
        </p:txBody>
      </p:sp>
    </p:spTree>
    <p:extLst>
      <p:ext uri="{BB962C8B-B14F-4D97-AF65-F5344CB8AC3E}">
        <p14:creationId xmlns:p14="http://schemas.microsoft.com/office/powerpoint/2010/main" val="3710436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aritasmile.org/practising-cultural-humility-in-volunteer-work/"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www.caritasmile.org/volunteer/"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Hello everyone, I am Pierluigi Mancini and we are so happy that you decided to be here.  This is the second session of our two-session training. Dr. Fitzgerald, how are you today? would you like to say hello?</a:t>
            </a:r>
          </a:p>
        </p:txBody>
      </p:sp>
      <p:sp>
        <p:nvSpPr>
          <p:cNvPr id="4" name="Slide Number Placeholder 3"/>
          <p:cNvSpPr>
            <a:spLocks noGrp="1"/>
          </p:cNvSpPr>
          <p:nvPr>
            <p:ph type="sldNum" sz="quarter" idx="5"/>
          </p:nvPr>
        </p:nvSpPr>
        <p:spPr/>
        <p:txBody>
          <a:bodyPr/>
          <a:lstStyle/>
          <a:p>
            <a:fld id="{4D3B19A9-297E-4407-B79F-4EF7B5AD8163}" type="slidenum">
              <a:rPr lang="en-US" smtClean="0"/>
              <a:t>1</a:t>
            </a:fld>
            <a:endParaRPr lang="en-US"/>
          </a:p>
        </p:txBody>
      </p:sp>
    </p:spTree>
    <p:extLst>
      <p:ext uri="{BB962C8B-B14F-4D97-AF65-F5344CB8AC3E}">
        <p14:creationId xmlns:p14="http://schemas.microsoft.com/office/powerpoint/2010/main" val="738203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10"/>
          </p:nvPr>
        </p:nvSpPr>
        <p:spPr/>
        <p:txBody>
          <a:bodyPr/>
          <a:lstStyle/>
          <a:p>
            <a:fld id="{D7BF1CD2-957B-4E8E-8A12-C50BBC6613D6}" type="slidenum">
              <a:rPr lang="en-US" smtClean="0"/>
              <a:t>11</a:t>
            </a:fld>
            <a:endParaRPr lang="en-US"/>
          </a:p>
        </p:txBody>
      </p:sp>
    </p:spTree>
    <p:extLst>
      <p:ext uri="{BB962C8B-B14F-4D97-AF65-F5344CB8AC3E}">
        <p14:creationId xmlns:p14="http://schemas.microsoft.com/office/powerpoint/2010/main" val="561718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38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806814" indent="-310313" eaLnBrk="0" hangingPunct="0">
              <a:defRPr>
                <a:solidFill>
                  <a:schemeClr val="tx1"/>
                </a:solidFill>
                <a:latin typeface="Arial" panose="020B0604020202020204" pitchFamily="34" charset="0"/>
              </a:defRPr>
            </a:lvl2pPr>
            <a:lvl3pPr marL="1241251" indent="-248250" eaLnBrk="0" hangingPunct="0">
              <a:defRPr>
                <a:solidFill>
                  <a:schemeClr val="tx1"/>
                </a:solidFill>
                <a:latin typeface="Arial" panose="020B0604020202020204" pitchFamily="34" charset="0"/>
              </a:defRPr>
            </a:lvl3pPr>
            <a:lvl4pPr marL="1737751" indent="-248250" eaLnBrk="0" hangingPunct="0">
              <a:defRPr>
                <a:solidFill>
                  <a:schemeClr val="tx1"/>
                </a:solidFill>
                <a:latin typeface="Arial" panose="020B0604020202020204" pitchFamily="34" charset="0"/>
              </a:defRPr>
            </a:lvl4pPr>
            <a:lvl5pPr marL="2234252" indent="-248250" eaLnBrk="0" hangingPunct="0">
              <a:defRPr>
                <a:solidFill>
                  <a:schemeClr val="tx1"/>
                </a:solidFill>
                <a:latin typeface="Arial" panose="020B0604020202020204" pitchFamily="34" charset="0"/>
              </a:defRPr>
            </a:lvl5pPr>
            <a:lvl6pPr marL="2730753" indent="-248250" defTabSz="496501" eaLnBrk="0" fontAlgn="base" hangingPunct="0">
              <a:spcBef>
                <a:spcPct val="0"/>
              </a:spcBef>
              <a:spcAft>
                <a:spcPct val="0"/>
              </a:spcAft>
              <a:defRPr>
                <a:solidFill>
                  <a:schemeClr val="tx1"/>
                </a:solidFill>
                <a:latin typeface="Arial" panose="020B0604020202020204" pitchFamily="34" charset="0"/>
              </a:defRPr>
            </a:lvl6pPr>
            <a:lvl7pPr marL="3227252" indent="-248250" defTabSz="496501" eaLnBrk="0" fontAlgn="base" hangingPunct="0">
              <a:spcBef>
                <a:spcPct val="0"/>
              </a:spcBef>
              <a:spcAft>
                <a:spcPct val="0"/>
              </a:spcAft>
              <a:defRPr>
                <a:solidFill>
                  <a:schemeClr val="tx1"/>
                </a:solidFill>
                <a:latin typeface="Arial" panose="020B0604020202020204" pitchFamily="34" charset="0"/>
              </a:defRPr>
            </a:lvl7pPr>
            <a:lvl8pPr marL="3723753" indent="-248250" defTabSz="496501" eaLnBrk="0" fontAlgn="base" hangingPunct="0">
              <a:spcBef>
                <a:spcPct val="0"/>
              </a:spcBef>
              <a:spcAft>
                <a:spcPct val="0"/>
              </a:spcAft>
              <a:defRPr>
                <a:solidFill>
                  <a:schemeClr val="tx1"/>
                </a:solidFill>
                <a:latin typeface="Arial" panose="020B0604020202020204" pitchFamily="34" charset="0"/>
              </a:defRPr>
            </a:lvl8pPr>
            <a:lvl9pPr marL="4220253" indent="-248250" defTabSz="4965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B5228E6-F2E7-4C9E-825D-8FD224FE6F43}" type="slidenum">
              <a:rPr lang="en-US" altLang="en-US">
                <a:latin typeface="Calibri" panose="020F0502020204030204" pitchFamily="34" charset="0"/>
              </a:rPr>
              <a:pPr eaLnBrk="1" hangingPunct="1"/>
              <a:t>12</a:t>
            </a:fld>
            <a:endParaRPr lang="en-US" altLang="en-US">
              <a:latin typeface="Calibri" panose="020F0502020204030204" pitchFamily="34" charset="0"/>
            </a:endParaRPr>
          </a:p>
        </p:txBody>
      </p:sp>
    </p:spTree>
    <p:extLst>
      <p:ext uri="{BB962C8B-B14F-4D97-AF65-F5344CB8AC3E}">
        <p14:creationId xmlns:p14="http://schemas.microsoft.com/office/powerpoint/2010/main" val="3801532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821AFD-578B-45C6-B512-6E6E85D3F7E8}" type="slidenum">
              <a:rPr lang="en-US" smtClean="0"/>
              <a:t>13</a:t>
            </a:fld>
            <a:endParaRPr lang="en-US"/>
          </a:p>
        </p:txBody>
      </p:sp>
    </p:spTree>
    <p:extLst>
      <p:ext uri="{BB962C8B-B14F-4D97-AF65-F5344CB8AC3E}">
        <p14:creationId xmlns:p14="http://schemas.microsoft.com/office/powerpoint/2010/main" val="1407686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F08EFB2-7EAA-F84C-B560-BDB523F49A4B}" type="slidenum">
              <a:rPr lang="en-US" altLang="en-US" smtClean="0"/>
              <a:pPr>
                <a:defRPr/>
              </a:pPr>
              <a:t>14</a:t>
            </a:fld>
            <a:endParaRPr lang="en-US" altLang="en-US"/>
          </a:p>
        </p:txBody>
      </p:sp>
    </p:spTree>
    <p:extLst>
      <p:ext uri="{BB962C8B-B14F-4D97-AF65-F5344CB8AC3E}">
        <p14:creationId xmlns:p14="http://schemas.microsoft.com/office/powerpoint/2010/main" val="2421242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15</a:t>
            </a:fld>
            <a:endParaRPr lang="en-US"/>
          </a:p>
        </p:txBody>
      </p:sp>
    </p:spTree>
    <p:extLst>
      <p:ext uri="{BB962C8B-B14F-4D97-AF65-F5344CB8AC3E}">
        <p14:creationId xmlns:p14="http://schemas.microsoft.com/office/powerpoint/2010/main" val="2978538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407F5E-1248-0D41-AA81-B50EA45314DF}" type="slidenum">
              <a:rPr lang="en-US" smtClean="0"/>
              <a:t>16</a:t>
            </a:fld>
            <a:endParaRPr lang="en-US"/>
          </a:p>
        </p:txBody>
      </p:sp>
    </p:spTree>
    <p:extLst>
      <p:ext uri="{BB962C8B-B14F-4D97-AF65-F5344CB8AC3E}">
        <p14:creationId xmlns:p14="http://schemas.microsoft.com/office/powerpoint/2010/main" val="1595760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02549C0-0F0D-9EA9-80D1-D8B1E046120A}"/>
              </a:ext>
            </a:extLst>
          </p:cNvPr>
          <p:cNvSpPr>
            <a:spLocks noGrp="1" noChangeArrowheads="1"/>
          </p:cNvSpPr>
          <p:nvPr>
            <p:ph type="sldNum" sz="quarter" idx="5"/>
          </p:nvPr>
        </p:nvSpPr>
        <p:spPr>
          <a:ln/>
        </p:spPr>
        <p:txBody>
          <a:bodyPr/>
          <a:lstStyle/>
          <a:p>
            <a:fld id="{B776F7C2-E7DA-46A3-954D-3DD664440879}" type="slidenum">
              <a:rPr lang="en-AU" altLang="en-US"/>
              <a:pPr/>
              <a:t>17</a:t>
            </a:fld>
            <a:endParaRPr lang="en-AU" altLang="en-US"/>
          </a:p>
        </p:txBody>
      </p:sp>
      <p:sp>
        <p:nvSpPr>
          <p:cNvPr id="31746" name="Rectangle 2">
            <a:extLst>
              <a:ext uri="{FF2B5EF4-FFF2-40B4-BE49-F238E27FC236}">
                <a16:creationId xmlns:a16="http://schemas.microsoft.com/office/drawing/2014/main" id="{60544E90-A23D-984D-7F17-2818C7B3AA4A}"/>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86EF1C4D-16CB-E157-6202-FC27390AF05F}"/>
              </a:ext>
            </a:extLst>
          </p:cNvPr>
          <p:cNvSpPr>
            <a:spLocks noGrp="1" noChangeArrowheads="1"/>
          </p:cNvSpPr>
          <p:nvPr>
            <p:ph type="body" idx="1"/>
          </p:nvPr>
        </p:nvSpPr>
        <p:spPr/>
        <p:txBody>
          <a:bodyPr/>
          <a:lstStyle/>
          <a:p>
            <a:endParaRPr lang="en-AU"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A0DCD3-B7EC-0F7A-9BEA-117B020EAD5E}"/>
              </a:ext>
            </a:extLst>
          </p:cNvPr>
          <p:cNvSpPr>
            <a:spLocks noGrp="1" noChangeArrowheads="1"/>
          </p:cNvSpPr>
          <p:nvPr>
            <p:ph type="sldNum" sz="quarter" idx="5"/>
          </p:nvPr>
        </p:nvSpPr>
        <p:spPr>
          <a:ln/>
        </p:spPr>
        <p:txBody>
          <a:bodyPr/>
          <a:lstStyle/>
          <a:p>
            <a:fld id="{4596BA8C-298F-4110-8870-ED4D9D13572E}" type="slidenum">
              <a:rPr lang="en-AU" altLang="en-US"/>
              <a:pPr/>
              <a:t>18</a:t>
            </a:fld>
            <a:endParaRPr lang="en-AU" altLang="en-US"/>
          </a:p>
        </p:txBody>
      </p:sp>
      <p:sp>
        <p:nvSpPr>
          <p:cNvPr id="39938" name="Rectangle 2">
            <a:extLst>
              <a:ext uri="{FF2B5EF4-FFF2-40B4-BE49-F238E27FC236}">
                <a16:creationId xmlns:a16="http://schemas.microsoft.com/office/drawing/2014/main" id="{7F170736-7A73-9CF1-0978-CAB352EF2533}"/>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3207CB0D-F32E-6B80-9CB6-D26816C6F39D}"/>
              </a:ext>
            </a:extLst>
          </p:cNvPr>
          <p:cNvSpPr>
            <a:spLocks noGrp="1" noChangeArrowheads="1"/>
          </p:cNvSpPr>
          <p:nvPr>
            <p:ph type="body" idx="1"/>
          </p:nvPr>
        </p:nvSpPr>
        <p:spPr/>
        <p:txBody>
          <a:bodyPr/>
          <a:lstStyle/>
          <a:p>
            <a:endParaRPr lang="en-AU"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A840169-1153-BF8F-C900-AE0B2BDECE83}"/>
              </a:ext>
            </a:extLst>
          </p:cNvPr>
          <p:cNvSpPr>
            <a:spLocks noGrp="1" noChangeArrowheads="1"/>
          </p:cNvSpPr>
          <p:nvPr>
            <p:ph type="sldNum" sz="quarter" idx="5"/>
          </p:nvPr>
        </p:nvSpPr>
        <p:spPr>
          <a:ln/>
        </p:spPr>
        <p:txBody>
          <a:bodyPr/>
          <a:lstStyle/>
          <a:p>
            <a:fld id="{8A21058C-EEED-4925-AB59-53EE5B21877A}" type="slidenum">
              <a:rPr lang="en-AU" altLang="en-US"/>
              <a:pPr/>
              <a:t>19</a:t>
            </a:fld>
            <a:endParaRPr lang="en-AU" altLang="en-US"/>
          </a:p>
        </p:txBody>
      </p:sp>
      <p:sp>
        <p:nvSpPr>
          <p:cNvPr id="40962" name="Rectangle 2">
            <a:extLst>
              <a:ext uri="{FF2B5EF4-FFF2-40B4-BE49-F238E27FC236}">
                <a16:creationId xmlns:a16="http://schemas.microsoft.com/office/drawing/2014/main" id="{9FF6B1D0-764A-370D-BE1B-953A4C25992C}"/>
              </a:ext>
            </a:extLst>
          </p:cNvPr>
          <p:cNvSpPr>
            <a:spLocks noGrp="1" noRot="1" noChangeAspect="1" noChangeArrowheads="1" noTextEdit="1"/>
          </p:cNvSpPr>
          <p:nvPr>
            <p:ph type="sldImg"/>
          </p:nvPr>
        </p:nvSpPr>
        <p:spPr>
          <a:ln/>
        </p:spPr>
      </p:sp>
      <p:sp>
        <p:nvSpPr>
          <p:cNvPr id="40963" name="Rectangle 3">
            <a:extLst>
              <a:ext uri="{FF2B5EF4-FFF2-40B4-BE49-F238E27FC236}">
                <a16:creationId xmlns:a16="http://schemas.microsoft.com/office/drawing/2014/main" id="{09568C70-6FD5-07BC-D76B-C498ECFEDC01}"/>
              </a:ext>
            </a:extLst>
          </p:cNvPr>
          <p:cNvSpPr>
            <a:spLocks noGrp="1" noChangeArrowheads="1"/>
          </p:cNvSpPr>
          <p:nvPr>
            <p:ph type="body" idx="1"/>
          </p:nvPr>
        </p:nvSpPr>
        <p:spPr/>
        <p:txBody>
          <a:bodyPr/>
          <a:lstStyle/>
          <a:p>
            <a:endParaRPr lang="en-AU"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B5DF299-2278-20D4-61DE-717B5C9E1C76}"/>
              </a:ext>
            </a:extLst>
          </p:cNvPr>
          <p:cNvSpPr>
            <a:spLocks noGrp="1" noChangeArrowheads="1"/>
          </p:cNvSpPr>
          <p:nvPr>
            <p:ph type="sldNum" sz="quarter" idx="5"/>
          </p:nvPr>
        </p:nvSpPr>
        <p:spPr>
          <a:ln/>
        </p:spPr>
        <p:txBody>
          <a:bodyPr/>
          <a:lstStyle/>
          <a:p>
            <a:fld id="{B13B4E35-3C56-470C-A81A-DFED910ACE0E}" type="slidenum">
              <a:rPr lang="en-AU" altLang="en-US"/>
              <a:pPr/>
              <a:t>20</a:t>
            </a:fld>
            <a:endParaRPr lang="en-AU" altLang="en-US"/>
          </a:p>
        </p:txBody>
      </p:sp>
      <p:sp>
        <p:nvSpPr>
          <p:cNvPr id="64514" name="Rectangle 2">
            <a:extLst>
              <a:ext uri="{FF2B5EF4-FFF2-40B4-BE49-F238E27FC236}">
                <a16:creationId xmlns:a16="http://schemas.microsoft.com/office/drawing/2014/main" id="{B7945E68-3AB2-E14E-C126-81070902F1CC}"/>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CAF92209-9A20-0ACE-6733-8E5727909F2B}"/>
              </a:ext>
            </a:extLst>
          </p:cNvPr>
          <p:cNvSpPr>
            <a:spLocks noGrp="1" noChangeArrowheads="1"/>
          </p:cNvSpPr>
          <p:nvPr>
            <p:ph type="body" idx="1"/>
          </p:nvPr>
        </p:nvSpPr>
        <p:spPr/>
        <p:txBody>
          <a:bodyPr/>
          <a:lstStyle/>
          <a:p>
            <a:endParaRPr lang="en-AU"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began last session defining the terminologies involved with health equity health disparities and health literacy we made a point to differentiate between equity and equality where equality means sameness but it only works if everyone starts in the same place and equity means fairness which is the ability for someone to have the opportunity to succeed. It is the principle that opportunities for good health in vulnerable populations are achievable by eliminating systemic avoidable unfair and unjust barriers.</a:t>
            </a:r>
          </a:p>
          <a:p>
            <a:endParaRPr lang="en-US"/>
          </a:p>
          <a:p>
            <a:r>
              <a:rPr lang="en-US"/>
              <a:t>we discussed what causes health disparities including social determinants of health, genetics, access to care, poor quality of care, community support, poverty, and others.</a:t>
            </a:r>
          </a:p>
          <a:p>
            <a:endParaRPr lang="en-US"/>
          </a:p>
          <a:p>
            <a:r>
              <a:rPr lang="en-US"/>
              <a:t>We shared examples of behavioral health disparities including language barriers and mental health workforce disparities. </a:t>
            </a:r>
          </a:p>
          <a:p>
            <a:endParaRPr lang="en-US"/>
          </a:p>
          <a:p>
            <a:r>
              <a:rPr lang="en-US"/>
              <a:t>Then Dr. Fitzgerald began with the history of racial oppression an intersectionality in the United States. He quoted Maya Angelou who said “History, despite its wrenching pain, cannot be lived, however, if faced with courage, need not be lived again”</a:t>
            </a:r>
          </a:p>
          <a:p>
            <a:endParaRPr lang="en-US"/>
          </a:p>
          <a:p>
            <a:r>
              <a:rPr lang="en-US"/>
              <a:t>He took us back to 1619 when discussing the history of racial and intersection of depression in the United States and how white persons dominated and advanced authority over those who were marginalized.</a:t>
            </a:r>
          </a:p>
          <a:p>
            <a:endParaRPr lang="en-US"/>
          </a:p>
          <a:p>
            <a:r>
              <a:rPr lang="en-US"/>
              <a:t>He reminded us that they were seen as subhuman barred from gaining access to privileges and resources they white persons allocated themselves.</a:t>
            </a:r>
          </a:p>
          <a:p>
            <a:endParaRPr lang="en-US"/>
          </a:p>
          <a:p>
            <a:r>
              <a:rPr lang="en-US"/>
              <a:t>He reminded us of the overt forms of racial discrimination, physical access extremism and terrorism and emotional acts of the same. And covert forms of racial discrimination including policies procedures and legislation.</a:t>
            </a:r>
          </a:p>
          <a:p>
            <a:endParaRPr lang="en-US"/>
          </a:p>
          <a:p>
            <a:r>
              <a:rPr lang="en-US"/>
              <a:t>These oppressive measures hampered the physical, social, sexual, economic, psychological, political and academic well-being of people of color.</a:t>
            </a:r>
          </a:p>
          <a:p>
            <a:endParaRPr lang="en-US"/>
          </a:p>
          <a:p>
            <a:r>
              <a:rPr lang="en-US"/>
              <a:t>He shared with us how in 1851 Dr. Samuel Cartwright pathologized runaway enslaved Black persons had inherently smaller brains and blood vessels that accounted for “indolence” and “barbarism.”  and the cure was the whip the devil out of them. </a:t>
            </a:r>
          </a:p>
          <a:p>
            <a:endParaRPr lang="en-US"/>
          </a:p>
          <a:p>
            <a:r>
              <a:rPr lang="en-US"/>
              <a:t>He shared with us Dr. Joy DeGruy posttraumatic slave syndrome A theory that attempts to explain the array of adaptive survival behaviors exhibited by many Black Americans.</a:t>
            </a:r>
          </a:p>
          <a:p>
            <a:endParaRPr lang="en-US"/>
          </a:p>
          <a:p>
            <a:r>
              <a:rPr lang="en-US"/>
              <a:t>He then moved on to how does culture race and mental health intersect. Reminded us that intersectionality was coined by Kimberly Crenshaw in 1989 most common misunderstanding is that it’s about counting how many identities someone has but for Dr. Crenshaw intersectionality is about how identities relate to wider interlocking systems of power.</a:t>
            </a:r>
          </a:p>
          <a:p>
            <a:endParaRPr lang="en-US"/>
          </a:p>
          <a:p>
            <a:r>
              <a:rPr lang="en-US"/>
              <a:t>‘We did an activity, ‘Multicultural Me’ where we were all able to identify with different groups at different times.</a:t>
            </a:r>
          </a:p>
          <a:p>
            <a:endParaRPr lang="en-US"/>
          </a:p>
          <a:p>
            <a:r>
              <a:rPr lang="en-US"/>
              <a:t>We continued with the history of health disparities in America shared how this history was divided along racial anesthetic lines since the earliest. In the United States in virtually all sectors of society including healthcare.  The origins of racially segregated healthcare systems was traced back to slavery. After emancipation the plantation system of medical care ended and the Friedmans bureau establish nearly 100 hospitals for freed slaves but by 1868 only one was left.</a:t>
            </a:r>
          </a:p>
          <a:p>
            <a:endParaRPr lang="en-US"/>
          </a:p>
          <a:p>
            <a:r>
              <a:rPr lang="en-US"/>
              <a:t>African Americans </a:t>
            </a:r>
            <a:r>
              <a:rPr lang="en-US" err="1"/>
              <a:t>receivde</a:t>
            </a:r>
            <a:r>
              <a:rPr lang="en-US"/>
              <a:t> healthcare in segregated facilities in northern hospitals and in the south local municipalities and states began to provide payments to hospitals to care for the underserved. Major transformation approach in the 20th century included the development of surgical and medical advances and the passage of Jim Crow laws which actually solidified racial divide by legally separating facilities that provided care to black and white communities.</a:t>
            </a:r>
          </a:p>
          <a:p>
            <a:endParaRPr lang="en-US"/>
          </a:p>
          <a:p>
            <a:r>
              <a:rPr lang="en-US"/>
              <a:t>Hospital facilities became more important to the practice of medicine. Marginalized groups including African-Americans, American Indians, Hispanic Americans and others were isolated excluded from training and professionally segregated.</a:t>
            </a:r>
          </a:p>
          <a:p>
            <a:endParaRPr lang="en-US"/>
          </a:p>
          <a:p>
            <a:r>
              <a:rPr lang="en-US"/>
              <a:t>Minority physicians created their own facilities American Indians and Alaska natives by treaty agreements received healthcare through the federal government.</a:t>
            </a:r>
          </a:p>
          <a:p>
            <a:endParaRPr lang="en-US"/>
          </a:p>
          <a:p>
            <a:r>
              <a:rPr lang="en-US"/>
              <a:t>We also discussed the effects of this disparities when the Civil Rights of 1964 was introduced, the changes in Medicaid and Medicare in 1965, the managed care movement of the 1980s finally the affordable care act gave millions access to healthcare but it also left many without care.</a:t>
            </a:r>
          </a:p>
          <a:p>
            <a:endParaRPr lang="en-US"/>
          </a:p>
          <a:p>
            <a:r>
              <a:rPr lang="en-US"/>
              <a:t>Dr. Fitzgerald came back with racial disparities in diagnosis and the historical psychiatric pseudoscience. He covered engrained beliefs by the psychiatric community about a hierarchy among human groups; introduced to many the diagnosis of </a:t>
            </a:r>
            <a:r>
              <a:rPr lang="en-US" err="1"/>
              <a:t>Drapetomania</a:t>
            </a:r>
            <a:r>
              <a:rPr lang="en-US"/>
              <a:t> and </a:t>
            </a:r>
            <a:r>
              <a:rPr lang="en-US" err="1"/>
              <a:t>Dysaesthesia</a:t>
            </a:r>
            <a:r>
              <a:rPr lang="en-US"/>
              <a:t> aethiopica; the beginnings of justification of pathologizing normal behavioral responses to trauma and oppression; the drug war; and how racialized psychiatric pseudoscience also was used for “political abuse.”</a:t>
            </a:r>
          </a:p>
          <a:p>
            <a:endParaRPr lang="en-US"/>
          </a:p>
          <a:p>
            <a:r>
              <a:rPr lang="en-US"/>
              <a:t>Dr. </a:t>
            </a:r>
            <a:r>
              <a:rPr lang="en-US" err="1"/>
              <a:t>Fitzgerals</a:t>
            </a:r>
            <a:r>
              <a:rPr lang="en-US"/>
              <a:t> reviewed the atrocities of Hans Asperger; Emil Kraepelin and Cesare Lombroso. And he closed with recognizing the differences between Health Disparities and Health Inequities.</a:t>
            </a:r>
          </a:p>
          <a:p>
            <a:endParaRPr lang="en-US"/>
          </a:p>
          <a:p>
            <a:r>
              <a:rPr lang="en-US"/>
              <a:t>And that brings us to today’s session.</a:t>
            </a:r>
          </a:p>
          <a:p>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3</a:t>
            </a:fld>
            <a:endParaRPr lang="es-CO"/>
          </a:p>
        </p:txBody>
      </p:sp>
    </p:spTree>
    <p:extLst>
      <p:ext uri="{BB962C8B-B14F-4D97-AF65-F5344CB8AC3E}">
        <p14:creationId xmlns:p14="http://schemas.microsoft.com/office/powerpoint/2010/main" val="8437472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CEE0083-2ABC-77A1-D134-C287347A54BF}"/>
              </a:ext>
            </a:extLst>
          </p:cNvPr>
          <p:cNvSpPr>
            <a:spLocks noGrp="1" noChangeArrowheads="1"/>
          </p:cNvSpPr>
          <p:nvPr>
            <p:ph type="sldNum" sz="quarter" idx="5"/>
          </p:nvPr>
        </p:nvSpPr>
        <p:spPr>
          <a:ln/>
        </p:spPr>
        <p:txBody>
          <a:bodyPr/>
          <a:lstStyle/>
          <a:p>
            <a:fld id="{060AE641-3030-42E7-92C1-B88D5A9D2A32}" type="slidenum">
              <a:rPr lang="en-AU" altLang="en-US"/>
              <a:pPr/>
              <a:t>21</a:t>
            </a:fld>
            <a:endParaRPr lang="en-AU" altLang="en-US"/>
          </a:p>
        </p:txBody>
      </p:sp>
      <p:sp>
        <p:nvSpPr>
          <p:cNvPr id="72706" name="Rectangle 2">
            <a:extLst>
              <a:ext uri="{FF2B5EF4-FFF2-40B4-BE49-F238E27FC236}">
                <a16:creationId xmlns:a16="http://schemas.microsoft.com/office/drawing/2014/main" id="{13AADA6B-6038-2846-E7E8-732AAF444A86}"/>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5993A5C1-9A9D-4D81-CF90-E16C65DB4939}"/>
              </a:ext>
            </a:extLst>
          </p:cNvPr>
          <p:cNvSpPr>
            <a:spLocks noGrp="1" noChangeArrowheads="1"/>
          </p:cNvSpPr>
          <p:nvPr>
            <p:ph type="body" idx="1"/>
          </p:nvPr>
        </p:nvSpPr>
        <p:spPr/>
        <p:txBody>
          <a:bodyPr/>
          <a:lstStyle/>
          <a:p>
            <a:endParaRPr lang="en-AU" altLang="en-US">
              <a:solidFill>
                <a:srgbClr val="333333"/>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order to </a:t>
            </a:r>
            <a:r>
              <a:rPr lang="en-US"/>
              <a:t>understanding the ramifications of racialized</a:t>
            </a:r>
            <a:r>
              <a:rPr lang="en-US" baseline="0"/>
              <a:t> systemic oppression, one must understand the system which was set and continues to produce contemporary examples of oppressive actions.</a:t>
            </a:r>
          </a:p>
          <a:p>
            <a:r>
              <a:rPr lang="en-US" baseline="0"/>
              <a:t>Sources: Feagin JR. The White Racial Frame: Centuries of Racial Framing and Counter-Framing. Routledge; 2020; Feagin JR. Systemic Racism: A Theory of Oppression. Taylor and Francis; 2013. doi:10.4324/9781315880938</a:t>
            </a:r>
            <a:endParaRPr lang="en-US"/>
          </a:p>
        </p:txBody>
      </p:sp>
      <p:sp>
        <p:nvSpPr>
          <p:cNvPr id="4" name="Slide Number Placeholder 3"/>
          <p:cNvSpPr>
            <a:spLocks noGrp="1"/>
          </p:cNvSpPr>
          <p:nvPr>
            <p:ph type="sldNum" sz="quarter" idx="10"/>
          </p:nvPr>
        </p:nvSpPr>
        <p:spPr/>
        <p:txBody>
          <a:bodyPr/>
          <a:lstStyle/>
          <a:p>
            <a:fld id="{146990C4-E61C-472C-864D-DCF05C90946A}" type="slidenum">
              <a:rPr lang="en-US" smtClean="0"/>
              <a:t>23</a:t>
            </a:fld>
            <a:endParaRPr lang="en-US"/>
          </a:p>
        </p:txBody>
      </p:sp>
    </p:spTree>
    <p:extLst>
      <p:ext uri="{BB962C8B-B14F-4D97-AF65-F5344CB8AC3E}">
        <p14:creationId xmlns:p14="http://schemas.microsoft.com/office/powerpoint/2010/main" val="37062572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https://ctb.ku.edu/en/table-of-contents/culture/cultural-competence/healing-from-interalized-oppression/main</a:t>
            </a:r>
          </a:p>
        </p:txBody>
      </p:sp>
      <p:sp>
        <p:nvSpPr>
          <p:cNvPr id="4" name="Slide Number Placeholder 3"/>
          <p:cNvSpPr>
            <a:spLocks noGrp="1"/>
          </p:cNvSpPr>
          <p:nvPr>
            <p:ph type="sldNum" sz="quarter" idx="10"/>
          </p:nvPr>
        </p:nvSpPr>
        <p:spPr/>
        <p:txBody>
          <a:bodyPr/>
          <a:lstStyle/>
          <a:p>
            <a:fld id="{146990C4-E61C-472C-864D-DCF05C90946A}" type="slidenum">
              <a:rPr lang="en-US" smtClean="0"/>
              <a:t>32</a:t>
            </a:fld>
            <a:endParaRPr lang="en-US"/>
          </a:p>
        </p:txBody>
      </p:sp>
    </p:spTree>
    <p:extLst>
      <p:ext uri="{BB962C8B-B14F-4D97-AF65-F5344CB8AC3E}">
        <p14:creationId xmlns:p14="http://schemas.microsoft.com/office/powerpoint/2010/main" val="13604415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https://www.mhanational.org/racial-trauma</a:t>
            </a:r>
          </a:p>
        </p:txBody>
      </p:sp>
      <p:sp>
        <p:nvSpPr>
          <p:cNvPr id="4" name="Slide Number Placeholder 3"/>
          <p:cNvSpPr>
            <a:spLocks noGrp="1"/>
          </p:cNvSpPr>
          <p:nvPr>
            <p:ph type="sldNum" sz="quarter" idx="10"/>
          </p:nvPr>
        </p:nvSpPr>
        <p:spPr/>
        <p:txBody>
          <a:bodyPr/>
          <a:lstStyle/>
          <a:p>
            <a:fld id="{146990C4-E61C-472C-864D-DCF05C90946A}" type="slidenum">
              <a:rPr lang="en-US" smtClean="0"/>
              <a:t>36</a:t>
            </a:fld>
            <a:endParaRPr lang="en-US"/>
          </a:p>
        </p:txBody>
      </p:sp>
    </p:spTree>
    <p:extLst>
      <p:ext uri="{BB962C8B-B14F-4D97-AF65-F5344CB8AC3E}">
        <p14:creationId xmlns:p14="http://schemas.microsoft.com/office/powerpoint/2010/main" val="511097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Implicit biases are the attitudes or stereotypes that affect our actions, understanding of events, and decisions in an unconscious manner. Activated involuntarily, without awareness or intentional control, they may advantage some people while disadvantaging others (Kirwan, 2018). “Social scientists believe that implicit biases are learned as young as age 3, and may be fueled by stereotypes perpetuated in the media or other beliefs passed along by parents, peers, and other community members.” (Flannery, 2018) The key takeaway is that “everyone” is susceptible, and his or her implicit biases can have influence in every sector of society (i.e., employment, criminal justice, health industry and education). All is not lost, however—once these implicit biases are identified they can be “unlearned.”</a:t>
            </a:r>
          </a:p>
          <a:p>
            <a:endParaRPr lang="en-US"/>
          </a:p>
        </p:txBody>
      </p:sp>
      <p:sp>
        <p:nvSpPr>
          <p:cNvPr id="4" name="Slide Number Placeholder 3"/>
          <p:cNvSpPr>
            <a:spLocks noGrp="1"/>
          </p:cNvSpPr>
          <p:nvPr>
            <p:ph type="sldNum" sz="quarter" idx="10"/>
          </p:nvPr>
        </p:nvSpPr>
        <p:spPr/>
        <p:txBody>
          <a:bodyPr/>
          <a:lstStyle/>
          <a:p>
            <a:fld id="{146990C4-E61C-472C-864D-DCF05C90946A}" type="slidenum">
              <a:rPr lang="en-US" smtClean="0"/>
              <a:t>37</a:t>
            </a:fld>
            <a:endParaRPr lang="en-US"/>
          </a:p>
        </p:txBody>
      </p:sp>
    </p:spTree>
    <p:extLst>
      <p:ext uri="{BB962C8B-B14F-4D97-AF65-F5344CB8AC3E}">
        <p14:creationId xmlns:p14="http://schemas.microsoft.com/office/powerpoint/2010/main" val="714079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Source: McCormick, H. Program Director UNC Executive Development</a:t>
            </a:r>
          </a:p>
          <a:p>
            <a:endParaRPr lang="en-US"/>
          </a:p>
        </p:txBody>
      </p:sp>
      <p:sp>
        <p:nvSpPr>
          <p:cNvPr id="4" name="Slide Number Placeholder 3"/>
          <p:cNvSpPr>
            <a:spLocks noGrp="1"/>
          </p:cNvSpPr>
          <p:nvPr>
            <p:ph type="sldNum" sz="quarter" idx="10"/>
          </p:nvPr>
        </p:nvSpPr>
        <p:spPr/>
        <p:txBody>
          <a:bodyPr/>
          <a:lstStyle/>
          <a:p>
            <a:fld id="{146990C4-E61C-472C-864D-DCF05C90946A}" type="slidenum">
              <a:rPr lang="en-US" smtClean="0"/>
              <a:t>38</a:t>
            </a:fld>
            <a:endParaRPr lang="en-US"/>
          </a:p>
        </p:txBody>
      </p:sp>
    </p:spTree>
    <p:extLst>
      <p:ext uri="{BB962C8B-B14F-4D97-AF65-F5344CB8AC3E}">
        <p14:creationId xmlns:p14="http://schemas.microsoft.com/office/powerpoint/2010/main" val="34507647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Reflect on instances when I have encountered implicit/unintentional bias – either bias I have witnessed, perpetuated, or been the target of. How did I respond? What types of interventions have worked for me in the past? What hasn’t worked?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When was the last time I noticed a prejudice in myself (automatic or considered)?</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Do I only find a certain type of person attractive?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What is an environment I find myself most comfortable in? Who else is there?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What is a time I felt uncomfortable with someone’s sexual orientation or sexual practices?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When I picture a doctor in my head, do they look and sound like me (i.e. same race, gender, accent, etc.)?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When was the last time I remember letting something slide that could be racist/prejudice/discriminatory in some way?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What was the last gender stereotype I witnessed but didn’t mention?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When did I last get uncomfortable or feel like a didn’t fit in because I was a minority in some way?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When was the last time I welcomed a person different from myself into an activity, event or space?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spcBef>
                <a:spcPts val="0"/>
              </a:spcBef>
              <a:spcAft>
                <a:spcPts val="0"/>
              </a:spcAft>
              <a:buFont typeface="+mj-lt"/>
              <a:buAutoNum type="arabicPeriod"/>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Calibri" panose="020F0502020204030204" pitchFamily="34" charset="0"/>
              </a:rPr>
              <a:t>When am I tokenized? Did I notice when it happened? Do I accept or enjoy it? Do I challenge it?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D3B19A9-297E-4407-B79F-4EF7B5AD8163}" type="slidenum">
              <a:rPr lang="en-US" smtClean="0"/>
              <a:t>42</a:t>
            </a:fld>
            <a:endParaRPr lang="en-US"/>
          </a:p>
        </p:txBody>
      </p:sp>
    </p:spTree>
    <p:extLst>
      <p:ext uri="{BB962C8B-B14F-4D97-AF65-F5344CB8AC3E}">
        <p14:creationId xmlns:p14="http://schemas.microsoft.com/office/powerpoint/2010/main" val="7704672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buFont typeface="Symbol" panose="05050102010706020507" pitchFamily="18" charset="2"/>
              <a:buChar char=""/>
            </a:pPr>
            <a:r>
              <a:rPr lang="en-US" sz="1200">
                <a:solidFill>
                  <a:srgbClr val="000000"/>
                </a:solidFill>
                <a:effectLst/>
                <a:highlight>
                  <a:srgbClr val="00FF00"/>
                </a:highlight>
                <a:latin typeface="Arial" panose="020B0604020202020204" pitchFamily="34" charset="0"/>
                <a:ea typeface="Times New Roman" panose="02020603050405020304" pitchFamily="18" charset="0"/>
              </a:rPr>
              <a:t>The Historical Effects of Oppression &amp; Racism on Marginalized Populations (Black, Latino, Native American) Seeking Mental Health</a:t>
            </a:r>
            <a:r>
              <a:rPr lang="en-US" sz="1200">
                <a:solidFill>
                  <a:srgbClr val="000000"/>
                </a:solidFill>
                <a:effectLst/>
                <a:latin typeface="Arial" panose="020B0604020202020204" pitchFamily="34" charset="0"/>
                <a:ea typeface="Times New Roman" panose="02020603050405020304" pitchFamily="18" charset="0"/>
              </a:rPr>
              <a:t> (</a:t>
            </a:r>
            <a:r>
              <a:rPr lang="en-US" sz="1200">
                <a:solidFill>
                  <a:srgbClr val="000000"/>
                </a:solidFill>
                <a:effectLst/>
                <a:highlight>
                  <a:srgbClr val="FFFF00"/>
                </a:highlight>
                <a:latin typeface="Arial" panose="020B0604020202020204" pitchFamily="34" charset="0"/>
                <a:ea typeface="Times New Roman" panose="02020603050405020304" pitchFamily="18" charset="0"/>
              </a:rPr>
              <a:t>Terence)</a:t>
            </a:r>
            <a:r>
              <a:rPr lang="en-US" sz="1200">
                <a:solidFill>
                  <a:srgbClr val="000000"/>
                </a:solidFill>
                <a:effectLst/>
                <a:latin typeface="Arial" panose="020B0604020202020204" pitchFamily="34" charset="0"/>
                <a:ea typeface="Times New Roman" panose="02020603050405020304" pitchFamily="18" charset="0"/>
              </a:rPr>
              <a:t> </a:t>
            </a:r>
            <a:endParaRPr lang="en-US" sz="100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a:solidFill>
                  <a:srgbClr val="000000"/>
                </a:solidFill>
                <a:effectLst/>
                <a:latin typeface="Arial" panose="020B0604020202020204" pitchFamily="34" charset="0"/>
                <a:ea typeface="Times New Roman" panose="02020603050405020304" pitchFamily="18" charset="0"/>
              </a:rPr>
              <a:t>Generational Effects </a:t>
            </a:r>
            <a:r>
              <a:rPr lang="en-US" sz="1200">
                <a:solidFill>
                  <a:srgbClr val="000000"/>
                </a:solidFill>
                <a:effectLst/>
                <a:highlight>
                  <a:srgbClr val="FFFF00"/>
                </a:highlight>
                <a:latin typeface="Arial" panose="020B0604020202020204" pitchFamily="34" charset="0"/>
                <a:ea typeface="Times New Roman" panose="02020603050405020304" pitchFamily="18" charset="0"/>
              </a:rPr>
              <a:t>(Terence)</a:t>
            </a:r>
            <a:endParaRPr lang="en-US" sz="100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a:solidFill>
                  <a:srgbClr val="000000"/>
                </a:solidFill>
                <a:effectLst/>
                <a:latin typeface="Arial" panose="020B0604020202020204" pitchFamily="34" charset="0"/>
                <a:ea typeface="Times New Roman" panose="02020603050405020304" pitchFamily="18" charset="0"/>
              </a:rPr>
              <a:t>Intergenerational Resilience  </a:t>
            </a:r>
            <a:endParaRPr lang="en-US" sz="1000">
              <a:effectLst/>
              <a:latin typeface="Times New Roman" panose="02020603050405020304" pitchFamily="18" charset="0"/>
              <a:ea typeface="Times New Roman" panose="02020603050405020304" pitchFamily="18" charset="0"/>
            </a:endParaRPr>
          </a:p>
          <a:p>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43</a:t>
            </a:fld>
            <a:endParaRPr lang="es-CO"/>
          </a:p>
        </p:txBody>
      </p:sp>
    </p:spTree>
    <p:extLst>
      <p:ext uri="{BB962C8B-B14F-4D97-AF65-F5344CB8AC3E}">
        <p14:creationId xmlns:p14="http://schemas.microsoft.com/office/powerpoint/2010/main" val="42274674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https://www.medpagetoday.com/opinion/second-opinions/95422</a:t>
            </a:r>
          </a:p>
        </p:txBody>
      </p:sp>
      <p:sp>
        <p:nvSpPr>
          <p:cNvPr id="4" name="Slide Number Placeholder 3"/>
          <p:cNvSpPr>
            <a:spLocks noGrp="1"/>
          </p:cNvSpPr>
          <p:nvPr>
            <p:ph type="sldNum" sz="quarter" idx="10"/>
          </p:nvPr>
        </p:nvSpPr>
        <p:spPr/>
        <p:txBody>
          <a:bodyPr/>
          <a:lstStyle/>
          <a:p>
            <a:fld id="{914A4DA0-004F-4628-A4BA-F062DAB3AC13}" type="slidenum">
              <a:rPr lang="en-US" smtClean="0"/>
              <a:t>51</a:t>
            </a:fld>
            <a:endParaRPr lang="en-US"/>
          </a:p>
        </p:txBody>
      </p:sp>
    </p:spTree>
    <p:extLst>
      <p:ext uri="{BB962C8B-B14F-4D97-AF65-F5344CB8AC3E}">
        <p14:creationId xmlns:p14="http://schemas.microsoft.com/office/powerpoint/2010/main" val="15211650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fontAlgn="base">
              <a:spcBef>
                <a:spcPts val="0"/>
              </a:spcBef>
              <a:spcAft>
                <a:spcPts val="0"/>
              </a:spcAft>
              <a:buFont typeface="Symbol" panose="05050102010706020507" pitchFamily="18" charset="2"/>
              <a:buChar char=""/>
            </a:pPr>
            <a:r>
              <a:rPr lang="en-US" sz="1200">
                <a:solidFill>
                  <a:srgbClr val="000000"/>
                </a:solidFill>
                <a:effectLst/>
                <a:latin typeface="Arial" panose="020B0604020202020204" pitchFamily="34" charset="0"/>
                <a:ea typeface="Times New Roman" panose="02020603050405020304" pitchFamily="18" charset="0"/>
              </a:rPr>
              <a:t>Opportunities for integrated care settings </a:t>
            </a:r>
            <a:r>
              <a:rPr lang="en-US" sz="1200">
                <a:solidFill>
                  <a:srgbClr val="000000"/>
                </a:solidFill>
                <a:effectLst/>
                <a:highlight>
                  <a:srgbClr val="00FFFF"/>
                </a:highlight>
                <a:latin typeface="Arial" panose="020B0604020202020204" pitchFamily="34" charset="0"/>
                <a:ea typeface="Times New Roman" panose="02020603050405020304" pitchFamily="18" charset="0"/>
              </a:rPr>
              <a:t>(Pierluigi)</a:t>
            </a:r>
            <a:endParaRPr lang="en-US" sz="100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a:solidFill>
                  <a:srgbClr val="000000"/>
                </a:solidFill>
                <a:effectLst/>
                <a:latin typeface="Arial" panose="020B0604020202020204" pitchFamily="34" charset="0"/>
                <a:ea typeface="Times New Roman" panose="02020603050405020304" pitchFamily="18" charset="0"/>
              </a:rPr>
              <a:t>Social Determinants of Health </a:t>
            </a:r>
            <a:endParaRPr lang="en-US" sz="100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a:solidFill>
                  <a:srgbClr val="000000"/>
                </a:solidFill>
                <a:effectLst/>
                <a:latin typeface="Arial" panose="020B0604020202020204" pitchFamily="34" charset="0"/>
                <a:ea typeface="Times New Roman" panose="02020603050405020304" pitchFamily="18" charset="0"/>
              </a:rPr>
              <a:t>Coordinated care  </a:t>
            </a:r>
            <a:endParaRPr lang="en-US" sz="1000">
              <a:effectLst/>
              <a:latin typeface="Times New Roman" panose="02020603050405020304" pitchFamily="18" charset="0"/>
              <a:ea typeface="Times New Roman" panose="02020603050405020304" pitchFamily="18" charset="0"/>
            </a:endParaRPr>
          </a:p>
          <a:p>
            <a:pPr marL="742950" marR="0" lvl="1" indent="-285750" fontAlgn="base">
              <a:spcBef>
                <a:spcPts val="0"/>
              </a:spcBef>
              <a:spcAft>
                <a:spcPts val="0"/>
              </a:spcAft>
              <a:buFont typeface="Courier New" panose="02070309020205020404" pitchFamily="49" charset="0"/>
              <a:buChar char="o"/>
            </a:pPr>
            <a:r>
              <a:rPr lang="en-US" sz="1200">
                <a:solidFill>
                  <a:srgbClr val="000000"/>
                </a:solidFill>
                <a:effectLst/>
                <a:latin typeface="Arial" panose="020B0604020202020204" pitchFamily="34" charset="0"/>
                <a:ea typeface="Times New Roman" panose="02020603050405020304" pitchFamily="18" charset="0"/>
              </a:rPr>
              <a:t>Improved comprehensive population health management approaches </a:t>
            </a:r>
            <a:endParaRPr lang="en-US" sz="1000">
              <a:effectLst/>
              <a:latin typeface="Times New Roman" panose="02020603050405020304" pitchFamily="18" charset="0"/>
              <a:ea typeface="Times New Roman" panose="02020603050405020304" pitchFamily="18" charset="0"/>
            </a:endParaRPr>
          </a:p>
          <a:p>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53</a:t>
            </a:fld>
            <a:endParaRPr lang="es-CO"/>
          </a:p>
        </p:txBody>
      </p:sp>
    </p:spTree>
    <p:extLst>
      <p:ext uri="{BB962C8B-B14F-4D97-AF65-F5344CB8AC3E}">
        <p14:creationId xmlns:p14="http://schemas.microsoft.com/office/powerpoint/2010/main" val="1595396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a:t>At the end of this training, participants will be able to:</a:t>
            </a:r>
          </a:p>
          <a:p>
            <a:pPr marL="514350" indent="-514350">
              <a:buFont typeface="+mj-lt"/>
              <a:buAutoNum type="arabicPeriod"/>
            </a:pPr>
            <a:r>
              <a:rPr lang="en-US" sz="1200"/>
              <a:t>Appraise the Influence of Culture and Society on Mental Health </a:t>
            </a:r>
          </a:p>
          <a:p>
            <a:pPr marL="514350" indent="-514350">
              <a:buFont typeface="+mj-lt"/>
              <a:buAutoNum type="arabicPeriod"/>
            </a:pPr>
            <a:r>
              <a:rPr lang="en-US" sz="1200"/>
              <a:t>Recognize the Ramifications of Systemic Oppression </a:t>
            </a:r>
          </a:p>
          <a:p>
            <a:pPr marL="514350" indent="-514350">
              <a:buFont typeface="+mj-lt"/>
              <a:buAutoNum type="arabicPeriod"/>
            </a:pPr>
            <a:r>
              <a:rPr lang="en-US" sz="1200"/>
              <a:t>Identify Opportunities for Integrated Care Settings</a:t>
            </a:r>
          </a:p>
          <a:p>
            <a:pPr marL="514350" indent="-514350">
              <a:buFont typeface="+mj-lt"/>
              <a:buAutoNum type="arabicPeriod"/>
            </a:pPr>
            <a:r>
              <a:rPr lang="en-US" sz="1200"/>
              <a:t>Describe Reframing the Approach to Mental Health &amp; Dismantling Systems of Oppression </a:t>
            </a:r>
          </a:p>
          <a:p>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4</a:t>
            </a:fld>
            <a:endParaRPr lang="es-CO"/>
          </a:p>
        </p:txBody>
      </p:sp>
    </p:spTree>
    <p:extLst>
      <p:ext uri="{BB962C8B-B14F-4D97-AF65-F5344CB8AC3E}">
        <p14:creationId xmlns:p14="http://schemas.microsoft.com/office/powerpoint/2010/main" val="27809746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54</a:t>
            </a:fld>
            <a:endParaRPr lang="es-CO"/>
          </a:p>
        </p:txBody>
      </p:sp>
    </p:spTree>
    <p:extLst>
      <p:ext uri="{BB962C8B-B14F-4D97-AF65-F5344CB8AC3E}">
        <p14:creationId xmlns:p14="http://schemas.microsoft.com/office/powerpoint/2010/main" val="3150660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55</a:t>
            </a:fld>
            <a:endParaRPr lang="es-CO"/>
          </a:p>
        </p:txBody>
      </p:sp>
    </p:spTree>
    <p:extLst>
      <p:ext uri="{BB962C8B-B14F-4D97-AF65-F5344CB8AC3E}">
        <p14:creationId xmlns:p14="http://schemas.microsoft.com/office/powerpoint/2010/main" val="3458839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56</a:t>
            </a:fld>
            <a:endParaRPr lang="es-CO"/>
          </a:p>
        </p:txBody>
      </p:sp>
    </p:spTree>
    <p:extLst>
      <p:ext uri="{BB962C8B-B14F-4D97-AF65-F5344CB8AC3E}">
        <p14:creationId xmlns:p14="http://schemas.microsoft.com/office/powerpoint/2010/main" val="4228510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57</a:t>
            </a:fld>
            <a:endParaRPr lang="es-CO"/>
          </a:p>
        </p:txBody>
      </p:sp>
    </p:spTree>
    <p:extLst>
      <p:ext uri="{BB962C8B-B14F-4D97-AF65-F5344CB8AC3E}">
        <p14:creationId xmlns:p14="http://schemas.microsoft.com/office/powerpoint/2010/main" val="927289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care or not.</a:t>
            </a:r>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58</a:t>
            </a:fld>
            <a:endParaRPr lang="es-CO"/>
          </a:p>
        </p:txBody>
      </p:sp>
    </p:spTree>
    <p:extLst>
      <p:ext uri="{BB962C8B-B14F-4D97-AF65-F5344CB8AC3E}">
        <p14:creationId xmlns:p14="http://schemas.microsoft.com/office/powerpoint/2010/main" val="32841598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59</a:t>
            </a:fld>
            <a:endParaRPr lang="es-CO"/>
          </a:p>
        </p:txBody>
      </p:sp>
    </p:spTree>
    <p:extLst>
      <p:ext uri="{BB962C8B-B14F-4D97-AF65-F5344CB8AC3E}">
        <p14:creationId xmlns:p14="http://schemas.microsoft.com/office/powerpoint/2010/main" val="3270095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6E9F2F-72E6-49BA-9B0F-20CD4EFF2D13}" type="slidenum">
              <a:rPr lang="en-US" smtClean="0"/>
              <a:t>61</a:t>
            </a:fld>
            <a:endParaRPr lang="en-US"/>
          </a:p>
        </p:txBody>
      </p:sp>
    </p:spTree>
    <p:extLst>
      <p:ext uri="{BB962C8B-B14F-4D97-AF65-F5344CB8AC3E}">
        <p14:creationId xmlns:p14="http://schemas.microsoft.com/office/powerpoint/2010/main" val="11890397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Hall, Chapman, M. V., Lee, K. M., Merino, Y. M., Thomas, T. W., Payne, B. K., </a:t>
            </a:r>
            <a:r>
              <a:rPr lang="en-US" err="1"/>
              <a:t>Eng</a:t>
            </a:r>
            <a:r>
              <a:rPr lang="en-US"/>
              <a:t>, E., Day, S. H., &amp; Coyne-Beasley, T. (2015). Implicit racial/ethnic bias among health care professionals and its influence on health care outcomes: A systematic review. American Journal of Public Health (1971), 105(12), e60–e76. https://doi.org/10.2105/AJPH.2015.302903</a:t>
            </a:r>
          </a:p>
          <a:p>
            <a:endParaRPr lang="en-US"/>
          </a:p>
        </p:txBody>
      </p:sp>
      <p:sp>
        <p:nvSpPr>
          <p:cNvPr id="4" name="Slide Number Placeholder 3"/>
          <p:cNvSpPr>
            <a:spLocks noGrp="1"/>
          </p:cNvSpPr>
          <p:nvPr>
            <p:ph type="sldNum" sz="quarter" idx="10"/>
          </p:nvPr>
        </p:nvSpPr>
        <p:spPr/>
        <p:txBody>
          <a:bodyPr/>
          <a:lstStyle/>
          <a:p>
            <a:fld id="{BC6E9F2F-72E6-49BA-9B0F-20CD4EFF2D13}" type="slidenum">
              <a:rPr lang="en-US" smtClean="0"/>
              <a:t>62</a:t>
            </a:fld>
            <a:endParaRPr lang="en-US"/>
          </a:p>
        </p:txBody>
      </p:sp>
    </p:spTree>
    <p:extLst>
      <p:ext uri="{BB962C8B-B14F-4D97-AF65-F5344CB8AC3E}">
        <p14:creationId xmlns:p14="http://schemas.microsoft.com/office/powerpoint/2010/main" val="1962870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is centered on the notion of self-discovery within a nonthreatening, private context.</a:t>
            </a:r>
          </a:p>
        </p:txBody>
      </p:sp>
      <p:sp>
        <p:nvSpPr>
          <p:cNvPr id="4" name="Slide Number Placeholder 3"/>
          <p:cNvSpPr>
            <a:spLocks noGrp="1"/>
          </p:cNvSpPr>
          <p:nvPr>
            <p:ph type="sldNum" sz="quarter" idx="5"/>
          </p:nvPr>
        </p:nvSpPr>
        <p:spPr/>
        <p:txBody>
          <a:bodyPr/>
          <a:lstStyle/>
          <a:p>
            <a:fld id="{DE6FA7AC-9A31-4513-8032-411799787EA0}" type="slidenum">
              <a:rPr lang="en-US"/>
              <a:t>66</a:t>
            </a:fld>
            <a:endParaRPr lang="en-US"/>
          </a:p>
        </p:txBody>
      </p:sp>
    </p:spTree>
    <p:extLst>
      <p:ext uri="{BB962C8B-B14F-4D97-AF65-F5344CB8AC3E}">
        <p14:creationId xmlns:p14="http://schemas.microsoft.com/office/powerpoint/2010/main" val="157348418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FFFFFF"/>
                </a:solidFill>
                <a:effectLst/>
                <a:latin typeface="inherit"/>
              </a:rPr>
              <a:t>In the past, </a:t>
            </a:r>
            <a:r>
              <a:rPr lang="en-US" b="0" i="0" u="none" strike="noStrike">
                <a:solidFill>
                  <a:srgbClr val="D6FF00"/>
                </a:solidFill>
                <a:effectLst/>
                <a:latin typeface="inherit"/>
                <a:hlinkClick r:id="rId3"/>
              </a:rPr>
              <a:t>we’ve talked about cultural humility</a:t>
            </a:r>
            <a:r>
              <a:rPr lang="en-US" b="0" i="0">
                <a:solidFill>
                  <a:srgbClr val="FFFFFF"/>
                </a:solidFill>
                <a:effectLst/>
                <a:latin typeface="inherit"/>
              </a:rPr>
              <a:t>. Broadly speaking, cultural humility is acknowledging our own biases while respectfully opening up to other possibilities and ways of being, particularly as it relates to cultural backgrounds different than our own. In other words, by practicing cultural humility we recognize that we’re fallible beings who cannot know everything about other cultures and people. This recognition creates the possibility of learning and growing through our interactions with other people. It also means that we never stop learning.</a:t>
            </a:r>
          </a:p>
          <a:p>
            <a:pPr algn="l" rtl="0" fontAlgn="base"/>
            <a:br>
              <a:rPr lang="en-US" b="0" i="0">
                <a:solidFill>
                  <a:srgbClr val="FFFFFF"/>
                </a:solidFill>
                <a:effectLst/>
                <a:latin typeface="inherit"/>
              </a:rPr>
            </a:br>
            <a:endParaRPr lang="en-US" b="0" i="0">
              <a:solidFill>
                <a:srgbClr val="FFFFFF"/>
              </a:solidFill>
              <a:effectLst/>
              <a:latin typeface="inherit"/>
            </a:endParaRPr>
          </a:p>
          <a:p>
            <a:pPr algn="l" rtl="0" fontAlgn="base"/>
            <a:r>
              <a:rPr lang="en-US" b="0" i="0">
                <a:solidFill>
                  <a:srgbClr val="FFFFFF"/>
                </a:solidFill>
                <a:effectLst/>
                <a:latin typeface="inherit"/>
              </a:rPr>
              <a:t>It’s easy to understand why cultural humility is a great practice in </a:t>
            </a:r>
            <a:r>
              <a:rPr lang="en-US" b="0" i="0" u="none" strike="noStrike">
                <a:solidFill>
                  <a:srgbClr val="D6FF00"/>
                </a:solidFill>
                <a:effectLst/>
                <a:latin typeface="inherit"/>
                <a:hlinkClick r:id="rId4"/>
              </a:rPr>
              <a:t>volunteer work</a:t>
            </a:r>
            <a:r>
              <a:rPr lang="en-US" b="0" i="0">
                <a:solidFill>
                  <a:srgbClr val="FFFFFF"/>
                </a:solidFill>
                <a:effectLst/>
                <a:latin typeface="inherit"/>
              </a:rPr>
              <a:t> as we get introduced to people and situations that we wouldn’t otherwise. Further, it helps provide a space of empathy for others, and directly addresses the power imbalance which caused the need for said volunteer work. However, cultural humility is also an important practice in our day-to-day interactions. A great example of this is the practice of cultural humility at work! </a:t>
            </a:r>
          </a:p>
          <a:p>
            <a:pPr algn="l" rtl="0" fontAlgn="base"/>
            <a:br>
              <a:rPr lang="en-US" b="0" i="0">
                <a:solidFill>
                  <a:srgbClr val="FFFFFF"/>
                </a:solidFill>
                <a:effectLst/>
                <a:latin typeface="inherit"/>
              </a:rPr>
            </a:br>
            <a:endParaRPr lang="en-US" b="0" i="0">
              <a:solidFill>
                <a:srgbClr val="FFFFFF"/>
              </a:solidFill>
              <a:effectLst/>
              <a:latin typeface="inherit"/>
            </a:endParaRPr>
          </a:p>
          <a:p>
            <a:pPr algn="l" rtl="0" fontAlgn="base"/>
            <a:r>
              <a:rPr lang="en-US" b="0" i="0">
                <a:solidFill>
                  <a:srgbClr val="FFFFFF"/>
                </a:solidFill>
                <a:effectLst/>
                <a:latin typeface="inherit"/>
              </a:rPr>
              <a:t>Here’s why:</a:t>
            </a:r>
          </a:p>
          <a:p>
            <a:pPr algn="l" rtl="0" fontAlgn="base"/>
            <a:br>
              <a:rPr lang="en-US" b="0" i="0">
                <a:solidFill>
                  <a:srgbClr val="FFFFFF"/>
                </a:solidFill>
                <a:effectLst/>
                <a:latin typeface="inherit"/>
              </a:rPr>
            </a:br>
            <a:endParaRPr lang="en-US" b="0" i="0">
              <a:solidFill>
                <a:srgbClr val="FFFFFF"/>
              </a:solidFill>
              <a:effectLst/>
              <a:latin typeface="inherit"/>
            </a:endParaRPr>
          </a:p>
          <a:p>
            <a:pPr algn="l" rtl="0" fontAlgn="base"/>
            <a:r>
              <a:rPr lang="en-US" b="1" i="0">
                <a:solidFill>
                  <a:srgbClr val="FFFFFF"/>
                </a:solidFill>
                <a:effectLst/>
                <a:latin typeface="inherit"/>
              </a:rPr>
              <a:t>It normalizes not knowing.</a:t>
            </a:r>
          </a:p>
          <a:p>
            <a:pPr algn="l" rtl="0" fontAlgn="base"/>
            <a:br>
              <a:rPr lang="en-US" b="1" i="0">
                <a:solidFill>
                  <a:srgbClr val="FFFFFF"/>
                </a:solidFill>
                <a:effectLst/>
                <a:latin typeface="inherit"/>
              </a:rPr>
            </a:br>
            <a:endParaRPr lang="en-US" b="1" i="0">
              <a:solidFill>
                <a:srgbClr val="FFFFFF"/>
              </a:solidFill>
              <a:effectLst/>
              <a:latin typeface="inherit"/>
            </a:endParaRPr>
          </a:p>
          <a:p>
            <a:pPr algn="l" rtl="0" fontAlgn="base"/>
            <a:r>
              <a:rPr lang="en-US" b="0" i="0">
                <a:solidFill>
                  <a:srgbClr val="FFFFFF"/>
                </a:solidFill>
                <a:effectLst/>
                <a:latin typeface="inherit"/>
              </a:rPr>
              <a:t>No one knows everything. Even if you’re a specialist within your field, there will always be gaps in your knowledge, and we should recognize that that’s OK. What’s more, if you’re the head of a group of people, it’s a good idea to have the people under you comfortable with the idea of not knowing. People shouldn’t feel the need to pretend to know in order to appear competent. Not knowing doesn’t mean that you’re not intelligent or that you don’t have the skills you need for the task at hand. It only means that you’re encountering a situation that you’ve never encountered before, or at least not recently enough to remember. The lack of knowledge is one of the conditions that you need to grow, and it’s central to the practice of cultural humility. If we recognize that the culture that shaped us can only teach us to much, we can then recognize that there’s much more unknown than known.</a:t>
            </a:r>
          </a:p>
          <a:p>
            <a:pPr algn="l" rtl="0" fontAlgn="base"/>
            <a:br>
              <a:rPr lang="en-US" b="0" i="0">
                <a:solidFill>
                  <a:srgbClr val="FFFFFF"/>
                </a:solidFill>
                <a:effectLst/>
                <a:latin typeface="inherit"/>
              </a:rPr>
            </a:br>
            <a:endParaRPr lang="en-US" b="0" i="0">
              <a:solidFill>
                <a:srgbClr val="FFFFFF"/>
              </a:solidFill>
              <a:effectLst/>
              <a:latin typeface="inherit"/>
            </a:endParaRPr>
          </a:p>
          <a:p>
            <a:pPr algn="l" rtl="0" fontAlgn="base"/>
            <a:r>
              <a:rPr lang="en-US" b="1" i="0">
                <a:solidFill>
                  <a:srgbClr val="FFFFFF"/>
                </a:solidFill>
                <a:effectLst/>
                <a:latin typeface="inherit"/>
              </a:rPr>
              <a:t>It helps you identify with your co-workers.</a:t>
            </a:r>
          </a:p>
          <a:p>
            <a:pPr algn="l" rtl="0" fontAlgn="base"/>
            <a:br>
              <a:rPr lang="en-US" b="1" i="0">
                <a:solidFill>
                  <a:srgbClr val="FFFFFF"/>
                </a:solidFill>
                <a:effectLst/>
                <a:latin typeface="inherit"/>
              </a:rPr>
            </a:br>
            <a:endParaRPr lang="en-US" b="1" i="0">
              <a:solidFill>
                <a:srgbClr val="FFFFFF"/>
              </a:solidFill>
              <a:effectLst/>
              <a:latin typeface="inherit"/>
            </a:endParaRPr>
          </a:p>
          <a:p>
            <a:pPr algn="l" rtl="0" fontAlgn="base"/>
            <a:r>
              <a:rPr lang="en-US" b="0" i="0">
                <a:solidFill>
                  <a:srgbClr val="FFFFFF"/>
                </a:solidFill>
                <a:effectLst/>
                <a:latin typeface="inherit"/>
              </a:rPr>
              <a:t>Regardless of how much we try to make it otherwise, there will always be a power dynamic between co-workers. There will always be someone whose social and cultural practices accepted to a greater or lesser degree than yours. There will also be people from different ethnicities, cultures, genders, and inclinations which follow the perceived cultural normativity to a greater or lesser extent than yours. Recognizing this will make us able to challenge these dynamics and create a more welcoming space for everyone. Further, it’ll help us understand that people around us are multi-dimensional and complicated and that we may not know or understand the realities that made them who they are.</a:t>
            </a:r>
          </a:p>
          <a:p>
            <a:pPr algn="l" rtl="0" fontAlgn="base"/>
            <a:br>
              <a:rPr lang="en-US" b="0" i="0">
                <a:solidFill>
                  <a:srgbClr val="FFFFFF"/>
                </a:solidFill>
                <a:effectLst/>
                <a:latin typeface="inherit"/>
              </a:rPr>
            </a:br>
            <a:endParaRPr lang="en-US" b="0" i="0">
              <a:solidFill>
                <a:srgbClr val="FFFFFF"/>
              </a:solidFill>
              <a:effectLst/>
              <a:latin typeface="inherit"/>
            </a:endParaRPr>
          </a:p>
          <a:p>
            <a:pPr algn="l" rtl="0" fontAlgn="base"/>
            <a:r>
              <a:rPr lang="en-US" b="1" i="0">
                <a:solidFill>
                  <a:srgbClr val="FFFFFF"/>
                </a:solidFill>
                <a:effectLst/>
                <a:latin typeface="inherit"/>
              </a:rPr>
              <a:t>It helps you identify the needs of your client.</a:t>
            </a:r>
          </a:p>
          <a:p>
            <a:pPr algn="l" rtl="0" fontAlgn="base"/>
            <a:br>
              <a:rPr lang="en-US" b="1" i="0">
                <a:solidFill>
                  <a:srgbClr val="FFFFFF"/>
                </a:solidFill>
                <a:effectLst/>
                <a:latin typeface="inherit"/>
              </a:rPr>
            </a:br>
            <a:endParaRPr lang="en-US" b="1" i="0">
              <a:solidFill>
                <a:srgbClr val="FFFFFF"/>
              </a:solidFill>
              <a:effectLst/>
              <a:latin typeface="inherit"/>
            </a:endParaRPr>
          </a:p>
          <a:p>
            <a:pPr algn="l" rtl="0" fontAlgn="base"/>
            <a:r>
              <a:rPr lang="en-US" b="0" i="0">
                <a:solidFill>
                  <a:srgbClr val="FFFFFF"/>
                </a:solidFill>
                <a:effectLst/>
                <a:latin typeface="inherit"/>
              </a:rPr>
              <a:t>Everyone’s experiences are different! By recognizing that your point of view of what’s needed doesn’t necessarily coincide with your client’s, you can better work on providing your client with a satisfiable solution. This step might seem unnecessary as your client might not know what they want or need, but it’ll still provide you with a valuable tool for understanding your client. By giving your client the means to be seen and heard, you can better understand them, and, by extension, their product. In having a better understanding of these things, you’ll be in a unique position to both help your client and have them better understand what you can do for them.</a:t>
            </a:r>
          </a:p>
          <a:p>
            <a:pPr algn="l" rtl="0" fontAlgn="base"/>
            <a:br>
              <a:rPr lang="en-US" b="0" i="0">
                <a:solidFill>
                  <a:srgbClr val="FFFFFF"/>
                </a:solidFill>
                <a:effectLst/>
                <a:latin typeface="inherit"/>
              </a:rPr>
            </a:br>
            <a:endParaRPr lang="en-US" b="0" i="0">
              <a:solidFill>
                <a:srgbClr val="FFFFFF"/>
              </a:solidFill>
              <a:effectLst/>
              <a:latin typeface="inherit"/>
            </a:endParaRPr>
          </a:p>
          <a:p>
            <a:pPr algn="l" rtl="0" fontAlgn="base"/>
            <a:r>
              <a:rPr lang="en-US" b="1" i="0">
                <a:solidFill>
                  <a:srgbClr val="FFFFFF"/>
                </a:solidFill>
                <a:effectLst/>
                <a:latin typeface="inherit"/>
              </a:rPr>
              <a:t>It creates a culture of understanding that can spread beyond work.</a:t>
            </a:r>
          </a:p>
          <a:p>
            <a:pPr algn="l" rtl="0" fontAlgn="base"/>
            <a:br>
              <a:rPr lang="en-US" b="1" i="0">
                <a:solidFill>
                  <a:srgbClr val="FFFFFF"/>
                </a:solidFill>
                <a:effectLst/>
                <a:latin typeface="inherit"/>
              </a:rPr>
            </a:br>
            <a:endParaRPr lang="en-US" b="1" i="0">
              <a:solidFill>
                <a:srgbClr val="FFFFFF"/>
              </a:solidFill>
              <a:effectLst/>
              <a:latin typeface="inherit"/>
            </a:endParaRPr>
          </a:p>
          <a:p>
            <a:pPr algn="l" rtl="0" fontAlgn="base"/>
            <a:r>
              <a:rPr lang="en-US" b="0" i="0">
                <a:solidFill>
                  <a:srgbClr val="FFFFFF"/>
                </a:solidFill>
                <a:effectLst/>
                <a:latin typeface="inherit"/>
              </a:rPr>
              <a:t>When we understand that the experiences and needs of people we interact with are valid, it becomes easier to spread this point of view to other aspects of our life. Suddenly, we’ll be able to understand that although we might not be able to change everyone’s world for the better, we can provide them with the space and tools to do have a better life. We’ll be able to understand how we can best use our experiences and talents to help others while being open to learning from them. In fact, it’ll probably make us want to help others whose experiences divert from our own as we acknowledge the power imbalances that repress them. </a:t>
            </a:r>
            <a:br>
              <a:rPr lang="en-US" b="0" i="0">
                <a:solidFill>
                  <a:srgbClr val="FFFFFF"/>
                </a:solidFill>
                <a:effectLst/>
                <a:latin typeface="inherit"/>
              </a:rPr>
            </a:br>
            <a:endParaRPr lang="en-US" b="0" i="0">
              <a:solidFill>
                <a:srgbClr val="FFFFFF"/>
              </a:solidFill>
              <a:effectLst/>
              <a:latin typeface="inherit"/>
            </a:endParaRPr>
          </a:p>
          <a:p>
            <a:pPr algn="l" rtl="0" fontAlgn="base"/>
            <a:br>
              <a:rPr lang="en-US" b="0" i="0">
                <a:solidFill>
                  <a:srgbClr val="FFFFFF"/>
                </a:solidFill>
                <a:effectLst/>
                <a:latin typeface="avenir-lt-w01_35-light1475496"/>
              </a:rPr>
            </a:br>
            <a:endParaRPr lang="en-US"/>
          </a:p>
        </p:txBody>
      </p:sp>
      <p:sp>
        <p:nvSpPr>
          <p:cNvPr id="4" name="Slide Number Placeholder 3"/>
          <p:cNvSpPr>
            <a:spLocks noGrp="1"/>
          </p:cNvSpPr>
          <p:nvPr>
            <p:ph type="sldNum" sz="quarter" idx="5"/>
          </p:nvPr>
        </p:nvSpPr>
        <p:spPr/>
        <p:txBody>
          <a:bodyPr/>
          <a:lstStyle/>
          <a:p>
            <a:fld id="{F7C62193-0691-45DF-B3CD-D8DA5F88BF58}" type="slidenum">
              <a:rPr lang="en-US" smtClean="0"/>
              <a:t>67</a:t>
            </a:fld>
            <a:endParaRPr lang="en-US"/>
          </a:p>
        </p:txBody>
      </p:sp>
    </p:spTree>
    <p:extLst>
      <p:ext uri="{BB962C8B-B14F-4D97-AF65-F5344CB8AC3E}">
        <p14:creationId xmlns:p14="http://schemas.microsoft.com/office/powerpoint/2010/main" val="1960340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CO"/>
          </a:p>
        </p:txBody>
      </p:sp>
      <p:sp>
        <p:nvSpPr>
          <p:cNvPr id="4" name="Slide Number Placeholder 3"/>
          <p:cNvSpPr>
            <a:spLocks noGrp="1"/>
          </p:cNvSpPr>
          <p:nvPr>
            <p:ph type="sldNum" sz="quarter" idx="5"/>
          </p:nvPr>
        </p:nvSpPr>
        <p:spPr/>
        <p:txBody>
          <a:bodyPr/>
          <a:lstStyle/>
          <a:p>
            <a:fld id="{7BB6B9C0-672D-4364-AF97-A31851A00491}" type="slidenum">
              <a:rPr lang="es-CO" smtClean="0"/>
              <a:t>5</a:t>
            </a:fld>
            <a:endParaRPr lang="es-CO"/>
          </a:p>
        </p:txBody>
      </p:sp>
    </p:spTree>
    <p:extLst>
      <p:ext uri="{BB962C8B-B14F-4D97-AF65-F5344CB8AC3E}">
        <p14:creationId xmlns:p14="http://schemas.microsoft.com/office/powerpoint/2010/main" val="12112830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Eible</a:t>
            </a:r>
            <a:r>
              <a:rPr lang="en-US"/>
              <a:t>, L. M. Jack B. Lewis, J. B. Cultural Humility and Empathy — Steps on the Journey of Cultural Competence. Retrieved from https://www.socialworktoday.com/news/pp_031519.shtml</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4C282-0C13-48CF-8611-60DE9603C6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3161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7F08EFB2-7EAA-F84C-B560-BDB523F49A4B}" type="slidenum">
              <a:rPr lang="en-US" altLang="en-US" smtClean="0"/>
              <a:pPr>
                <a:defRPr/>
              </a:pPr>
              <a:t>71</a:t>
            </a:fld>
            <a:endParaRPr lang="en-US" altLang="en-US"/>
          </a:p>
        </p:txBody>
      </p:sp>
    </p:spTree>
    <p:extLst>
      <p:ext uri="{BB962C8B-B14F-4D97-AF65-F5344CB8AC3E}">
        <p14:creationId xmlns:p14="http://schemas.microsoft.com/office/powerpoint/2010/main" val="2114872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C98FF-2E69-4528-B4CF-A9B326302441}" type="slidenum">
              <a:rPr lang="en-US" smtClean="0"/>
              <a:t>6</a:t>
            </a:fld>
            <a:endParaRPr lang="en-US"/>
          </a:p>
        </p:txBody>
      </p:sp>
    </p:spTree>
    <p:extLst>
      <p:ext uri="{BB962C8B-B14F-4D97-AF65-F5344CB8AC3E}">
        <p14:creationId xmlns:p14="http://schemas.microsoft.com/office/powerpoint/2010/main" val="1289913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DC98FF-2E69-4528-B4CF-A9B326302441}" type="slidenum">
              <a:rPr lang="en-US" smtClean="0"/>
              <a:t>7</a:t>
            </a:fld>
            <a:endParaRPr lang="en-US"/>
          </a:p>
        </p:txBody>
      </p:sp>
    </p:spTree>
    <p:extLst>
      <p:ext uri="{BB962C8B-B14F-4D97-AF65-F5344CB8AC3E}">
        <p14:creationId xmlns:p14="http://schemas.microsoft.com/office/powerpoint/2010/main" val="2575997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BF1CD2-957B-4E8E-8A12-C50BBC6613D6}" type="slidenum">
              <a:rPr lang="en-US" smtClean="0"/>
              <a:t>8</a:t>
            </a:fld>
            <a:endParaRPr lang="en-US"/>
          </a:p>
        </p:txBody>
      </p:sp>
    </p:spTree>
    <p:extLst>
      <p:ext uri="{BB962C8B-B14F-4D97-AF65-F5344CB8AC3E}">
        <p14:creationId xmlns:p14="http://schemas.microsoft.com/office/powerpoint/2010/main" val="1372630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C4007A5-1C0E-7549-AF56-19D8DC1AAB7E}" type="slidenum">
              <a:rPr lang="en-US" smtClean="0"/>
              <a:t>9</a:t>
            </a:fld>
            <a:endParaRPr lang="en-US"/>
          </a:p>
        </p:txBody>
      </p:sp>
    </p:spTree>
    <p:extLst>
      <p:ext uri="{BB962C8B-B14F-4D97-AF65-F5344CB8AC3E}">
        <p14:creationId xmlns:p14="http://schemas.microsoft.com/office/powerpoint/2010/main" val="34126662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xfrm>
            <a:off x="777875" y="1200150"/>
            <a:ext cx="5759450" cy="32400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None/>
            </a:pPr>
            <a:endParaRPr lang="en-US" sz="1300"/>
          </a:p>
        </p:txBody>
      </p:sp>
      <p:sp>
        <p:nvSpPr>
          <p:cNvPr id="1361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806814" indent="-310313" eaLnBrk="0" hangingPunct="0">
              <a:defRPr>
                <a:solidFill>
                  <a:schemeClr val="tx1"/>
                </a:solidFill>
                <a:latin typeface="Arial" panose="020B0604020202020204" pitchFamily="34" charset="0"/>
              </a:defRPr>
            </a:lvl2pPr>
            <a:lvl3pPr marL="1241251" indent="-248250" eaLnBrk="0" hangingPunct="0">
              <a:defRPr>
                <a:solidFill>
                  <a:schemeClr val="tx1"/>
                </a:solidFill>
                <a:latin typeface="Arial" panose="020B0604020202020204" pitchFamily="34" charset="0"/>
              </a:defRPr>
            </a:lvl3pPr>
            <a:lvl4pPr marL="1737751" indent="-248250" eaLnBrk="0" hangingPunct="0">
              <a:defRPr>
                <a:solidFill>
                  <a:schemeClr val="tx1"/>
                </a:solidFill>
                <a:latin typeface="Arial" panose="020B0604020202020204" pitchFamily="34" charset="0"/>
              </a:defRPr>
            </a:lvl4pPr>
            <a:lvl5pPr marL="2234252" indent="-248250" eaLnBrk="0" hangingPunct="0">
              <a:defRPr>
                <a:solidFill>
                  <a:schemeClr val="tx1"/>
                </a:solidFill>
                <a:latin typeface="Arial" panose="020B0604020202020204" pitchFamily="34" charset="0"/>
              </a:defRPr>
            </a:lvl5pPr>
            <a:lvl6pPr marL="2730753" indent="-248250" defTabSz="496501" eaLnBrk="0" fontAlgn="base" hangingPunct="0">
              <a:spcBef>
                <a:spcPct val="0"/>
              </a:spcBef>
              <a:spcAft>
                <a:spcPct val="0"/>
              </a:spcAft>
              <a:defRPr>
                <a:solidFill>
                  <a:schemeClr val="tx1"/>
                </a:solidFill>
                <a:latin typeface="Arial" panose="020B0604020202020204" pitchFamily="34" charset="0"/>
              </a:defRPr>
            </a:lvl6pPr>
            <a:lvl7pPr marL="3227252" indent="-248250" defTabSz="496501" eaLnBrk="0" fontAlgn="base" hangingPunct="0">
              <a:spcBef>
                <a:spcPct val="0"/>
              </a:spcBef>
              <a:spcAft>
                <a:spcPct val="0"/>
              </a:spcAft>
              <a:defRPr>
                <a:solidFill>
                  <a:schemeClr val="tx1"/>
                </a:solidFill>
                <a:latin typeface="Arial" panose="020B0604020202020204" pitchFamily="34" charset="0"/>
              </a:defRPr>
            </a:lvl7pPr>
            <a:lvl8pPr marL="3723753" indent="-248250" defTabSz="496501" eaLnBrk="0" fontAlgn="base" hangingPunct="0">
              <a:spcBef>
                <a:spcPct val="0"/>
              </a:spcBef>
              <a:spcAft>
                <a:spcPct val="0"/>
              </a:spcAft>
              <a:defRPr>
                <a:solidFill>
                  <a:schemeClr val="tx1"/>
                </a:solidFill>
                <a:latin typeface="Arial" panose="020B0604020202020204" pitchFamily="34" charset="0"/>
              </a:defRPr>
            </a:lvl8pPr>
            <a:lvl9pPr marL="4220253" indent="-248250" defTabSz="49650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BD97947-35E8-4FF5-BE8C-962E297A79C7}"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40093132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E5DFA69-656B-6C42-BCA9-A7EFA50B4608}" type="slidenum">
              <a:rPr lang="en-US" smtClean="0"/>
              <a:t>‹#›</a:t>
            </a:fld>
            <a:endParaRPr lang="en-US" dirty="0"/>
          </a:p>
        </p:txBody>
      </p:sp>
      <p:pic>
        <p:nvPicPr>
          <p:cNvPr id="5" name="Picture 4">
            <a:extLst>
              <a:ext uri="{FF2B5EF4-FFF2-40B4-BE49-F238E27FC236}">
                <a16:creationId xmlns:a16="http://schemas.microsoft.com/office/drawing/2014/main" id="{9D4727E0-FE9A-42DF-9D23-174990F04650}"/>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1905638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40C01F1-3CE0-B749-A01D-FAD48FF90E78}"/>
              </a:ext>
            </a:extLst>
          </p:cNvPr>
          <p:cNvPicPr>
            <a:picLocks noChangeAspect="1"/>
          </p:cNvPicPr>
          <p:nvPr userDrawn="1"/>
        </p:nvPicPr>
        <p:blipFill>
          <a:blip r:embed="rId2"/>
          <a:srcRect/>
          <a:stretch/>
        </p:blipFill>
        <p:spPr>
          <a:xfrm>
            <a:off x="0" y="0"/>
            <a:ext cx="12192000" cy="6858000"/>
          </a:xfrm>
          <a:prstGeom prst="rect">
            <a:avLst/>
          </a:prstGeom>
        </p:spPr>
      </p:pic>
      <p:sp>
        <p:nvSpPr>
          <p:cNvPr id="8" name="Slide Number Placeholder 5">
            <a:extLst>
              <a:ext uri="{FF2B5EF4-FFF2-40B4-BE49-F238E27FC236}">
                <a16:creationId xmlns:a16="http://schemas.microsoft.com/office/drawing/2014/main" id="{8E7B4D0F-3C7F-8147-9B5C-98C105FA9250}"/>
              </a:ext>
            </a:extLst>
          </p:cNvPr>
          <p:cNvSpPr>
            <a:spLocks noGrp="1"/>
          </p:cNvSpPr>
          <p:nvPr>
            <p:ph type="sldNum" sz="quarter" idx="12"/>
          </p:nvPr>
        </p:nvSpPr>
        <p:spPr>
          <a:xfrm>
            <a:off x="9167192" y="6557202"/>
            <a:ext cx="3024809" cy="300798"/>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285288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82A06-1727-E046-A12A-7C7B653A75BD}"/>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839BA53D-A6D4-E942-B312-AA67A9E377A1}"/>
              </a:ext>
            </a:extLst>
          </p:cNvPr>
          <p:cNvSpPr>
            <a:spLocks noGrp="1"/>
          </p:cNvSpPr>
          <p:nvPr>
            <p:ph type="sldNum" sz="quarter" idx="12"/>
          </p:nvPr>
        </p:nvSpPr>
        <p:spPr>
          <a:xfrm>
            <a:off x="9167192" y="6557202"/>
            <a:ext cx="3024809" cy="300798"/>
          </a:xfrm>
        </p:spPr>
        <p:txBody>
          <a:bodyPr/>
          <a:lstStyle/>
          <a:p>
            <a:fld id="{0E5DFA69-656B-6C42-BCA9-A7EFA50B4608}" type="slidenum">
              <a:rPr lang="en-US" smtClean="0"/>
              <a:t>‹#›</a:t>
            </a:fld>
            <a:endParaRPr lang="en-US"/>
          </a:p>
        </p:txBody>
      </p:sp>
      <p:sp>
        <p:nvSpPr>
          <p:cNvPr id="3" name="Content Placeholder 2"/>
          <p:cNvSpPr>
            <a:spLocks noGrp="1"/>
          </p:cNvSpPr>
          <p:nvPr>
            <p:ph idx="1" hasCustomPrompt="1"/>
          </p:nvPr>
        </p:nvSpPr>
        <p:spPr>
          <a:xfrm>
            <a:off x="5183188" y="457201"/>
            <a:ext cx="6172200" cy="4873625"/>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
        <p:nvSpPr>
          <p:cNvPr id="10" name="Title 1">
            <a:extLst>
              <a:ext uri="{FF2B5EF4-FFF2-40B4-BE49-F238E27FC236}">
                <a16:creationId xmlns:a16="http://schemas.microsoft.com/office/drawing/2014/main" id="{BADB3440-42C1-AD49-AE25-FEFD5B60556B}"/>
              </a:ext>
            </a:extLst>
          </p:cNvPr>
          <p:cNvSpPr>
            <a:spLocks noGrp="1"/>
          </p:cNvSpPr>
          <p:nvPr>
            <p:ph type="title" hasCustomPrompt="1"/>
          </p:nvPr>
        </p:nvSpPr>
        <p:spPr>
          <a:xfrm>
            <a:off x="839788" y="457200"/>
            <a:ext cx="3932237" cy="1600200"/>
          </a:xfrm>
        </p:spPr>
        <p:txBody>
          <a:bodyPr anchor="b">
            <a:noAutofit/>
          </a:bodyPr>
          <a:lstStyle>
            <a:lvl1pPr>
              <a:defRPr sz="3200">
                <a:solidFill>
                  <a:srgbClr val="EA5E29"/>
                </a:solidFill>
              </a:defRPr>
            </a:lvl1pPr>
          </a:lstStyle>
          <a:p>
            <a:r>
              <a:rPr lang="en-US"/>
              <a:t>Set Title Font Between 30-40pt</a:t>
            </a:r>
          </a:p>
        </p:txBody>
      </p:sp>
    </p:spTree>
    <p:extLst>
      <p:ext uri="{BB962C8B-B14F-4D97-AF65-F5344CB8AC3E}">
        <p14:creationId xmlns:p14="http://schemas.microsoft.com/office/powerpoint/2010/main" val="2378381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4A77BD-11D8-8941-842D-4A895F70C64E}"/>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5D638F95-8555-AA49-AFAC-607E710821FE}"/>
              </a:ext>
            </a:extLst>
          </p:cNvPr>
          <p:cNvSpPr>
            <a:spLocks noGrp="1"/>
          </p:cNvSpPr>
          <p:nvPr>
            <p:ph type="sldNum" sz="quarter" idx="12"/>
          </p:nvPr>
        </p:nvSpPr>
        <p:spPr>
          <a:xfrm>
            <a:off x="9167192" y="6557202"/>
            <a:ext cx="3024809" cy="300798"/>
          </a:xfrm>
        </p:spPr>
        <p:txBody>
          <a:bodyPr/>
          <a:lstStyle/>
          <a:p>
            <a:fld id="{0E5DFA69-656B-6C42-BCA9-A7EFA50B4608}" type="slidenum">
              <a:rPr lang="en-US" smtClean="0"/>
              <a:t>‹#›</a:t>
            </a:fld>
            <a:endParaRPr lang="en-US"/>
          </a:p>
        </p:txBody>
      </p:sp>
      <p:sp>
        <p:nvSpPr>
          <p:cNvPr id="2" name="Title 1"/>
          <p:cNvSpPr>
            <a:spLocks noGrp="1"/>
          </p:cNvSpPr>
          <p:nvPr>
            <p:ph type="title" hasCustomPrompt="1"/>
          </p:nvPr>
        </p:nvSpPr>
        <p:spPr>
          <a:xfrm>
            <a:off x="839788" y="457200"/>
            <a:ext cx="3932237" cy="1600200"/>
          </a:xfrm>
        </p:spPr>
        <p:txBody>
          <a:bodyPr anchor="b">
            <a:noAutofit/>
          </a:bodyPr>
          <a:lstStyle>
            <a:lvl1pPr>
              <a:defRPr sz="3200">
                <a:solidFill>
                  <a:srgbClr val="EA5E29"/>
                </a:solidFill>
              </a:defRPr>
            </a:lvl1pPr>
          </a:lstStyle>
          <a:p>
            <a:r>
              <a:rPr lang="en-US"/>
              <a:t>Set Title Font Between 30-40pt</a:t>
            </a:r>
          </a:p>
        </p:txBody>
      </p:sp>
      <p:sp>
        <p:nvSpPr>
          <p:cNvPr id="3" name="Picture Placeholder 2"/>
          <p:cNvSpPr>
            <a:spLocks noGrp="1" noChangeAspect="1"/>
          </p:cNvSpPr>
          <p:nvPr>
            <p:ph type="pic" idx="1"/>
          </p:nvPr>
        </p:nvSpPr>
        <p:spPr>
          <a:xfrm>
            <a:off x="5183188" y="45720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1071557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NatCon Blank">
    <p:spTree>
      <p:nvGrpSpPr>
        <p:cNvPr id="1" name="Shape 28"/>
        <p:cNvGrpSpPr/>
        <p:nvPr/>
      </p:nvGrpSpPr>
      <p:grpSpPr>
        <a:xfrm>
          <a:off x="0" y="0"/>
          <a:ext cx="0" cy="0"/>
          <a:chOff x="0" y="0"/>
          <a:chExt cx="0" cy="0"/>
        </a:xfrm>
      </p:grpSpPr>
    </p:spTree>
    <p:extLst>
      <p:ext uri="{BB962C8B-B14F-4D97-AF65-F5344CB8AC3E}">
        <p14:creationId xmlns:p14="http://schemas.microsoft.com/office/powerpoint/2010/main" val="9212472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C201-02E0-4545-B4B0-A502F112421D}"/>
              </a:ext>
            </a:extLst>
          </p:cNvPr>
          <p:cNvSpPr>
            <a:spLocks noGrp="1"/>
          </p:cNvSpPr>
          <p:nvPr>
            <p:ph type="title"/>
          </p:nvPr>
        </p:nvSpPr>
        <p:spPr>
          <a:xfrm>
            <a:off x="609600" y="642710"/>
            <a:ext cx="10972800" cy="484807"/>
          </a:xfrm>
        </p:spPr>
        <p:txBody>
          <a:bodyPr/>
          <a:lstStyle>
            <a:lvl1pPr>
              <a:defRPr sz="2250">
                <a:solidFill>
                  <a:srgbClr val="0251A1"/>
                </a:solidFill>
              </a:defRPr>
            </a:lvl1pPr>
          </a:lstStyle>
          <a:p>
            <a:r>
              <a:rPr lang="en-US"/>
              <a:t>Click to edit Master title style</a:t>
            </a:r>
          </a:p>
        </p:txBody>
      </p:sp>
      <p:sp>
        <p:nvSpPr>
          <p:cNvPr id="6" name="Content Placeholder 5">
            <a:extLst>
              <a:ext uri="{FF2B5EF4-FFF2-40B4-BE49-F238E27FC236}">
                <a16:creationId xmlns:a16="http://schemas.microsoft.com/office/drawing/2014/main" id="{92748438-7012-403B-B864-F4B2327A521B}"/>
              </a:ext>
            </a:extLst>
          </p:cNvPr>
          <p:cNvSpPr>
            <a:spLocks noGrp="1"/>
          </p:cNvSpPr>
          <p:nvPr>
            <p:ph sz="quarter" idx="10"/>
          </p:nvPr>
        </p:nvSpPr>
        <p:spPr>
          <a:xfrm>
            <a:off x="609599" y="1335395"/>
            <a:ext cx="5394960" cy="4279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5">
            <a:extLst>
              <a:ext uri="{FF2B5EF4-FFF2-40B4-BE49-F238E27FC236}">
                <a16:creationId xmlns:a16="http://schemas.microsoft.com/office/drawing/2014/main" id="{F96C80C7-A700-4A4A-B2FF-40EB5FD71110}"/>
              </a:ext>
            </a:extLst>
          </p:cNvPr>
          <p:cNvSpPr>
            <a:spLocks noGrp="1"/>
          </p:cNvSpPr>
          <p:nvPr>
            <p:ph sz="quarter" idx="11"/>
          </p:nvPr>
        </p:nvSpPr>
        <p:spPr>
          <a:xfrm>
            <a:off x="6244130" y="1335395"/>
            <a:ext cx="5338273" cy="4279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977266"/>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oAutofit/>
          </a:bodyPr>
          <a:lstStyle>
            <a:lvl1pPr>
              <a:defRPr sz="4500" b="0" i="0">
                <a:solidFill>
                  <a:srgbClr val="EA5E29"/>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5"/>
            <a:ext cx="11062252" cy="4018584"/>
          </a:xfrm>
        </p:spPr>
        <p:txBody>
          <a:bodyPr>
            <a:noAutofit/>
          </a:bodyPr>
          <a:lstStyle>
            <a:lvl1pPr marL="0" indent="0">
              <a:buNone/>
              <a:defRPr sz="2200" b="0" i="0">
                <a:latin typeface="Calibri Light" panose="020F0302020204030204" pitchFamily="34" charset="0"/>
                <a:cs typeface="Calibri Light" panose="020F0302020204030204" pitchFamily="34" charset="0"/>
              </a:defRPr>
            </a:lvl1pPr>
          </a:lstStyle>
          <a:p>
            <a:pPr lvl="0"/>
            <a:r>
              <a:rPr lang="en-US"/>
              <a:t>Set body text font between 18-22pt. If body text cannot fit within these ranges, push text to second slide or copy edits may be necessary.</a:t>
            </a:r>
          </a:p>
          <a:p>
            <a:pPr lvl="0"/>
            <a:endParaRPr lang="en-US"/>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31100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B91268-AB86-9148-9731-ABF65121557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4133838-55F5-1E4A-B5FD-9A4BE6FC20E8}"/>
              </a:ext>
            </a:extLst>
          </p:cNvPr>
          <p:cNvSpPr>
            <a:spLocks noGrp="1"/>
          </p:cNvSpPr>
          <p:nvPr>
            <p:ph type="ctrTitle" hasCustomPrompt="1"/>
          </p:nvPr>
        </p:nvSpPr>
        <p:spPr>
          <a:xfrm>
            <a:off x="584752" y="2927623"/>
            <a:ext cx="11022496" cy="1655763"/>
          </a:xfrm>
        </p:spPr>
        <p:txBody>
          <a:bodyPr anchor="t" anchorCtr="0">
            <a:noAutofit/>
          </a:bodyPr>
          <a:lstStyle>
            <a:lvl1pPr algn="ctr">
              <a:defRPr sz="6000" b="0" i="0">
                <a:solidFill>
                  <a:srgbClr val="EA5E29"/>
                </a:solidFill>
                <a:latin typeface="Calibri Light" panose="020F0302020204030204" pitchFamily="34" charset="0"/>
                <a:cs typeface="Calibri Light" panose="020F0302020204030204" pitchFamily="34" charset="0"/>
              </a:defRPr>
            </a:lvl1pPr>
          </a:lstStyle>
          <a:p>
            <a:r>
              <a:rPr lang="en-US"/>
              <a:t>Set Title Slide Font Between </a:t>
            </a:r>
            <a:br>
              <a:rPr lang="en-US"/>
            </a:br>
            <a:r>
              <a:rPr lang="en-US"/>
              <a:t>40-65pt</a:t>
            </a:r>
          </a:p>
        </p:txBody>
      </p:sp>
      <p:sp>
        <p:nvSpPr>
          <p:cNvPr id="3" name="Subtitle 2">
            <a:extLst>
              <a:ext uri="{FF2B5EF4-FFF2-40B4-BE49-F238E27FC236}">
                <a16:creationId xmlns:a16="http://schemas.microsoft.com/office/drawing/2014/main" id="{79732EF6-2C34-0345-AA20-6335C996C994}"/>
              </a:ext>
            </a:extLst>
          </p:cNvPr>
          <p:cNvSpPr>
            <a:spLocks noGrp="1"/>
          </p:cNvSpPr>
          <p:nvPr>
            <p:ph type="subTitle" idx="1" hasCustomPrompt="1"/>
          </p:nvPr>
        </p:nvSpPr>
        <p:spPr>
          <a:xfrm>
            <a:off x="584752" y="4675463"/>
            <a:ext cx="11022496" cy="1052098"/>
          </a:xfrm>
        </p:spPr>
        <p:txBody>
          <a:bodyPr>
            <a:noAutofit/>
          </a:bodyPr>
          <a:lstStyle>
            <a:lvl1pPr marL="0" indent="0" algn="ctr">
              <a:lnSpc>
                <a:spcPct val="100000"/>
              </a:lnSpc>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a:t>
            </a:r>
            <a:br>
              <a:rPr lang="en-US"/>
            </a:br>
            <a:r>
              <a:rPr lang="en-US"/>
              <a:t>copy edits may be necessary.</a:t>
            </a:r>
          </a:p>
        </p:txBody>
      </p:sp>
      <p:sp>
        <p:nvSpPr>
          <p:cNvPr id="6" name="Slide Number Placeholder 5">
            <a:extLst>
              <a:ext uri="{FF2B5EF4-FFF2-40B4-BE49-F238E27FC236}">
                <a16:creationId xmlns:a16="http://schemas.microsoft.com/office/drawing/2014/main" id="{E1628CAE-3A65-6A4A-842D-CE02EAE9337A}"/>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3307747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435658-2B81-3940-BC8A-142D00486858}"/>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A090F14D-D7C6-4744-9649-46967A3603D7}"/>
              </a:ext>
            </a:extLst>
          </p:cNvPr>
          <p:cNvSpPr>
            <a:spLocks noGrp="1"/>
          </p:cNvSpPr>
          <p:nvPr>
            <p:ph type="title" hasCustomPrompt="1"/>
          </p:nvPr>
        </p:nvSpPr>
        <p:spPr>
          <a:xfrm>
            <a:off x="564874" y="365125"/>
            <a:ext cx="11062252" cy="1325563"/>
          </a:xfrm>
        </p:spPr>
        <p:txBody>
          <a:bodyPr>
            <a:noAutofit/>
          </a:bodyPr>
          <a:lstStyle>
            <a:lvl1pPr>
              <a:defRPr sz="4500" b="0" i="0">
                <a:solidFill>
                  <a:srgbClr val="EA5E29"/>
                </a:solidFill>
                <a:latin typeface="Calibri Light" panose="020F0302020204030204" pitchFamily="34" charset="0"/>
                <a:cs typeface="Calibri Light" panose="020F0302020204030204" pitchFamily="34" charset="0"/>
              </a:defRPr>
            </a:lvl1pPr>
          </a:lstStyle>
          <a:p>
            <a:r>
              <a:rPr lang="en-US"/>
              <a:t>Set Title Font Between 35-55pt</a:t>
            </a:r>
          </a:p>
        </p:txBody>
      </p:sp>
      <p:sp>
        <p:nvSpPr>
          <p:cNvPr id="3" name="Content Placeholder 2">
            <a:extLst>
              <a:ext uri="{FF2B5EF4-FFF2-40B4-BE49-F238E27FC236}">
                <a16:creationId xmlns:a16="http://schemas.microsoft.com/office/drawing/2014/main" id="{E0AD1DA2-A021-7142-B956-10996DCC09D1}"/>
              </a:ext>
            </a:extLst>
          </p:cNvPr>
          <p:cNvSpPr>
            <a:spLocks noGrp="1"/>
          </p:cNvSpPr>
          <p:nvPr>
            <p:ph idx="1" hasCustomPrompt="1"/>
          </p:nvPr>
        </p:nvSpPr>
        <p:spPr>
          <a:xfrm>
            <a:off x="564874" y="1825626"/>
            <a:ext cx="11062252" cy="4014215"/>
          </a:xfrm>
        </p:spPr>
        <p:txBody>
          <a:bodyPr>
            <a:noAutofit/>
          </a:bodyPr>
          <a:lstStyle>
            <a:lvl1pPr marL="342900" indent="-342900">
              <a:lnSpc>
                <a:spcPct val="100000"/>
              </a:lnSpc>
              <a:buFont typeface="Arial" panose="020B0604020202020204" pitchFamily="34" charset="0"/>
              <a:buChar char="•"/>
              <a:defRPr sz="2000" b="0" i="0">
                <a:latin typeface="+mn-lt"/>
                <a:cs typeface="Calibri Light" panose="020F0302020204030204" pitchFamily="34" charset="0"/>
              </a:defRPr>
            </a:lvl1pPr>
            <a:lvl2pPr>
              <a:defRPr sz="2000"/>
            </a:lvl2pPr>
            <a:lvl3pPr>
              <a:defRPr sz="2000"/>
            </a:lvl3pPr>
            <a:lvl4pPr>
              <a:defRPr sz="2000"/>
            </a:lvl4pPr>
          </a:lstStyle>
          <a:p>
            <a:pPr lvl="0"/>
            <a:r>
              <a:rPr lang="en-US"/>
              <a:t>Set body text font between 18-22pt. If body text cannot fit within these ranges, push text to second slide or copy edits may be necessary.</a:t>
            </a:r>
          </a:p>
        </p:txBody>
      </p:sp>
      <p:sp>
        <p:nvSpPr>
          <p:cNvPr id="6" name="Slide Number Placeholder 5">
            <a:extLst>
              <a:ext uri="{FF2B5EF4-FFF2-40B4-BE49-F238E27FC236}">
                <a16:creationId xmlns:a16="http://schemas.microsoft.com/office/drawing/2014/main" id="{37FE8183-5489-2A49-9A6F-02B2ED2B448E}"/>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931100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A4D4D2-5EB7-434B-9F78-8F7D015495F7}"/>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625D5A0F-7A41-234D-9DDA-A6A755F208F3}"/>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F0EEAC10-D300-BD46-9679-F8E2272D6548}"/>
              </a:ext>
            </a:extLst>
          </p:cNvPr>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
        <p:nvSpPr>
          <p:cNvPr id="3" name="Content Placeholder 2">
            <a:extLst>
              <a:ext uri="{FF2B5EF4-FFF2-40B4-BE49-F238E27FC236}">
                <a16:creationId xmlns:a16="http://schemas.microsoft.com/office/drawing/2014/main" id="{0B7906DB-83BD-6C47-B6A4-A94ACD60BCFF}"/>
              </a:ext>
            </a:extLst>
          </p:cNvPr>
          <p:cNvSpPr>
            <a:spLocks noGrp="1"/>
          </p:cNvSpPr>
          <p:nvPr>
            <p:ph sz="half" idx="1" hasCustomPrompt="1"/>
          </p:nvPr>
        </p:nvSpPr>
        <p:spPr>
          <a:xfrm>
            <a:off x="838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a:extLst>
              <a:ext uri="{FF2B5EF4-FFF2-40B4-BE49-F238E27FC236}">
                <a16:creationId xmlns:a16="http://schemas.microsoft.com/office/drawing/2014/main" id="{0B29A26C-206B-6344-8299-4A5F98C258A8}"/>
              </a:ext>
            </a:extLst>
          </p:cNvPr>
          <p:cNvSpPr>
            <a:spLocks noGrp="1"/>
          </p:cNvSpPr>
          <p:nvPr>
            <p:ph sz="half" idx="2" hasCustomPrompt="1"/>
          </p:nvPr>
        </p:nvSpPr>
        <p:spPr>
          <a:xfrm>
            <a:off x="6172200" y="1825625"/>
            <a:ext cx="5181600" cy="405936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787515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D5549B4-B6C5-B14E-8D10-E9CE91538A19}"/>
              </a:ext>
            </a:extLst>
          </p:cNvPr>
          <p:cNvPicPr>
            <a:picLocks noChangeAspect="1"/>
          </p:cNvPicPr>
          <p:nvPr userDrawn="1"/>
        </p:nvPicPr>
        <p:blipFill>
          <a:blip r:embed="rId2"/>
          <a:srcRect/>
          <a:stretch/>
        </p:blipFill>
        <p:spPr>
          <a:xfrm>
            <a:off x="0" y="0"/>
            <a:ext cx="12192000" cy="6858000"/>
          </a:xfrm>
          <a:prstGeom prst="rect">
            <a:avLst/>
          </a:prstGeom>
        </p:spPr>
      </p:pic>
      <p:sp>
        <p:nvSpPr>
          <p:cNvPr id="11" name="Slide Number Placeholder 5">
            <a:extLst>
              <a:ext uri="{FF2B5EF4-FFF2-40B4-BE49-F238E27FC236}">
                <a16:creationId xmlns:a16="http://schemas.microsoft.com/office/drawing/2014/main" id="{9B6DBFBC-95BD-BE41-B158-FB8732847D3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38692B32-7DD0-6840-9D76-89EA118035DF}"/>
              </a:ext>
            </a:extLst>
          </p:cNvPr>
          <p:cNvSpPr>
            <a:spLocks noGrp="1"/>
          </p:cNvSpPr>
          <p:nvPr>
            <p:ph type="title" hasCustomPrompt="1"/>
          </p:nvPr>
        </p:nvSpPr>
        <p:spPr>
          <a:xfrm>
            <a:off x="839788" y="365125"/>
            <a:ext cx="10515600" cy="1325563"/>
          </a:xfrm>
        </p:spPr>
        <p:txBody>
          <a:bodyPr>
            <a:noAutofit/>
          </a:bodyPr>
          <a:lstStyle>
            <a:lvl1pPr>
              <a:defRPr>
                <a:solidFill>
                  <a:srgbClr val="EA5E29"/>
                </a:solidFill>
              </a:defRPr>
            </a:lvl1pPr>
          </a:lstStyle>
          <a:p>
            <a:r>
              <a:rPr lang="en-US"/>
              <a:t>Set Title Font Between 35-55pt</a:t>
            </a:r>
          </a:p>
        </p:txBody>
      </p:sp>
      <p:sp>
        <p:nvSpPr>
          <p:cNvPr id="3" name="Text Placeholder 2">
            <a:extLst>
              <a:ext uri="{FF2B5EF4-FFF2-40B4-BE49-F238E27FC236}">
                <a16:creationId xmlns:a16="http://schemas.microsoft.com/office/drawing/2014/main" id="{4F030410-7F4A-1944-82BA-5B23A02F5989}"/>
              </a:ext>
            </a:extLst>
          </p:cNvPr>
          <p:cNvSpPr>
            <a:spLocks noGrp="1"/>
          </p:cNvSpPr>
          <p:nvPr>
            <p:ph type="body" idx="1" hasCustomPrompt="1"/>
          </p:nvPr>
        </p:nvSpPr>
        <p:spPr>
          <a:xfrm>
            <a:off x="839788" y="1681163"/>
            <a:ext cx="5157787" cy="823912"/>
          </a:xfrm>
        </p:spPr>
        <p:txBody>
          <a:bodyPr anchor="b">
            <a:noAutofit/>
          </a:bodyPr>
          <a:lstStyle>
            <a:lvl1pPr marL="0" indent="0">
              <a:buNone/>
              <a:defRPr sz="2400" b="1">
                <a:solidFill>
                  <a:srgbClr val="EA5E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a:extLst>
              <a:ext uri="{FF2B5EF4-FFF2-40B4-BE49-F238E27FC236}">
                <a16:creationId xmlns:a16="http://schemas.microsoft.com/office/drawing/2014/main" id="{4BA032C3-928A-2E48-8545-6F8C5D5B08D7}"/>
              </a:ext>
            </a:extLst>
          </p:cNvPr>
          <p:cNvSpPr>
            <a:spLocks noGrp="1"/>
          </p:cNvSpPr>
          <p:nvPr>
            <p:ph sz="half" idx="2" hasCustomPrompt="1"/>
          </p:nvPr>
        </p:nvSpPr>
        <p:spPr>
          <a:xfrm>
            <a:off x="839788" y="2505075"/>
            <a:ext cx="5157787"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a:extLst>
              <a:ext uri="{FF2B5EF4-FFF2-40B4-BE49-F238E27FC236}">
                <a16:creationId xmlns:a16="http://schemas.microsoft.com/office/drawing/2014/main" id="{749BD89F-CFE6-0140-B528-E416CD2A23BE}"/>
              </a:ext>
            </a:extLst>
          </p:cNvPr>
          <p:cNvSpPr>
            <a:spLocks noGrp="1"/>
          </p:cNvSpPr>
          <p:nvPr>
            <p:ph type="body" sz="quarter" idx="3" hasCustomPrompt="1"/>
          </p:nvPr>
        </p:nvSpPr>
        <p:spPr>
          <a:xfrm>
            <a:off x="6172200" y="1681163"/>
            <a:ext cx="5183188" cy="823912"/>
          </a:xfrm>
        </p:spPr>
        <p:txBody>
          <a:bodyPr anchor="b">
            <a:noAutofit/>
          </a:bodyPr>
          <a:lstStyle>
            <a:lvl1pPr marL="0" indent="0">
              <a:buNone/>
              <a:defRPr sz="2400" b="1">
                <a:solidFill>
                  <a:srgbClr val="EA5E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a:extLst>
              <a:ext uri="{FF2B5EF4-FFF2-40B4-BE49-F238E27FC236}">
                <a16:creationId xmlns:a16="http://schemas.microsoft.com/office/drawing/2014/main" id="{6A640DDA-050A-E441-9554-2DBE7591064D}"/>
              </a:ext>
            </a:extLst>
          </p:cNvPr>
          <p:cNvSpPr>
            <a:spLocks noGrp="1"/>
          </p:cNvSpPr>
          <p:nvPr>
            <p:ph sz="quarter" idx="4" hasCustomPrompt="1"/>
          </p:nvPr>
        </p:nvSpPr>
        <p:spPr>
          <a:xfrm>
            <a:off x="6172200" y="2505075"/>
            <a:ext cx="5183188" cy="3379910"/>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2897770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CF256-6580-4CF0-8359-9DFA9E3144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F1EC51-4268-44E8-B633-1E3839EAD2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54B49FD-097B-47D9-A2F5-FBF22536089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61565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94F535-4CB8-FF4F-B038-DC42E578E91C}"/>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90A09872-845A-144A-B6E6-5BE32F03C254}"/>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BDBE336E-6AA0-154E-B50C-A797F984307C}"/>
              </a:ext>
            </a:extLst>
          </p:cNvPr>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Tree>
    <p:extLst>
      <p:ext uri="{BB962C8B-B14F-4D97-AF65-F5344CB8AC3E}">
        <p14:creationId xmlns:p14="http://schemas.microsoft.com/office/powerpoint/2010/main" val="9168315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DA1109-03EB-1A40-90A5-F607F6F44B8F}"/>
              </a:ext>
            </a:extLst>
          </p:cNvPr>
          <p:cNvPicPr>
            <a:picLocks noChangeAspect="1"/>
          </p:cNvPicPr>
          <p:nvPr userDrawn="1"/>
        </p:nvPicPr>
        <p:blipFill>
          <a:blip r:embed="rId2"/>
          <a:src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713CA1E7-3D9B-884F-98FA-9775E26D36D8}"/>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Tree>
    <p:extLst>
      <p:ext uri="{BB962C8B-B14F-4D97-AF65-F5344CB8AC3E}">
        <p14:creationId xmlns:p14="http://schemas.microsoft.com/office/powerpoint/2010/main" val="1959753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022D4E-4BF6-5547-AB07-E17B53BC28A1}"/>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A33B9628-2A63-2043-9A11-CAEC1F373932}"/>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5641AE26-5A3C-5D4F-A744-CDFB9BEF377C}"/>
              </a:ext>
            </a:extLst>
          </p:cNvPr>
          <p:cNvSpPr>
            <a:spLocks noGrp="1"/>
          </p:cNvSpPr>
          <p:nvPr>
            <p:ph type="title" hasCustomPrompt="1"/>
          </p:nvPr>
        </p:nvSpPr>
        <p:spPr>
          <a:xfrm>
            <a:off x="839788" y="457200"/>
            <a:ext cx="3932237" cy="1600200"/>
          </a:xfrm>
        </p:spPr>
        <p:txBody>
          <a:bodyPr anchor="b">
            <a:noAutofit/>
          </a:bodyPr>
          <a:lstStyle>
            <a:lvl1pPr>
              <a:defRPr sz="3200">
                <a:solidFill>
                  <a:srgbClr val="EA5E29"/>
                </a:solidFill>
              </a:defRPr>
            </a:lvl1pPr>
          </a:lstStyle>
          <a:p>
            <a:r>
              <a:rPr lang="en-US"/>
              <a:t>Set Title Font Between 30-40pt</a:t>
            </a:r>
          </a:p>
        </p:txBody>
      </p:sp>
      <p:sp>
        <p:nvSpPr>
          <p:cNvPr id="3" name="Content Placeholder 2">
            <a:extLst>
              <a:ext uri="{FF2B5EF4-FFF2-40B4-BE49-F238E27FC236}">
                <a16:creationId xmlns:a16="http://schemas.microsoft.com/office/drawing/2014/main" id="{4AA1C979-822C-924E-B3FB-A0287605888A}"/>
              </a:ext>
            </a:extLst>
          </p:cNvPr>
          <p:cNvSpPr>
            <a:spLocks noGrp="1"/>
          </p:cNvSpPr>
          <p:nvPr>
            <p:ph idx="1" hasCustomPrompt="1"/>
          </p:nvPr>
        </p:nvSpPr>
        <p:spPr>
          <a:xfrm>
            <a:off x="5183188" y="457201"/>
            <a:ext cx="6172200" cy="4572000"/>
          </a:xfrm>
        </p:spPr>
        <p:txBody>
          <a:bodyPr>
            <a:noAutofit/>
          </a:bodyPr>
          <a:lstStyle>
            <a:lvl1pPr>
              <a:lnSpc>
                <a:spcPct val="100000"/>
              </a:lnSpc>
              <a:defRPr sz="2000"/>
            </a:lvl1pPr>
            <a:lvl2pPr>
              <a:lnSpc>
                <a:spcPct val="100000"/>
              </a:lnSpc>
              <a:defRPr sz="2000"/>
            </a:lvl2pPr>
            <a:lvl3pPr>
              <a:lnSpc>
                <a:spcPct val="100000"/>
              </a:lnSpc>
              <a:defRPr sz="2000"/>
            </a:lvl3pPr>
            <a:lvl4pPr>
              <a:defRPr sz="2000"/>
            </a:lvl4pPr>
            <a:lvl5pPr>
              <a:defRPr sz="2000"/>
            </a:lvl5pPr>
            <a:lvl6pPr>
              <a:defRPr sz="2000"/>
            </a:lvl6pPr>
            <a:lvl7pPr>
              <a:defRPr sz="2000"/>
            </a:lvl7pPr>
            <a:lvl8pPr>
              <a:defRPr sz="2000"/>
            </a:lvl8pPr>
            <a:lvl9pPr>
              <a:defRPr sz="2000"/>
            </a:lvl9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Text Placeholder 3">
            <a:extLst>
              <a:ext uri="{FF2B5EF4-FFF2-40B4-BE49-F238E27FC236}">
                <a16:creationId xmlns:a16="http://schemas.microsoft.com/office/drawing/2014/main" id="{AA270275-0A6C-F145-BF29-DD225BCBFD40}"/>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2656880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E562D91-BCDD-6047-8841-24F68578B33A}"/>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52322D32-9A4A-9947-8748-DC302AA9A41B}"/>
              </a:ext>
            </a:extLst>
          </p:cNvPr>
          <p:cNvSpPr>
            <a:spLocks noGrp="1"/>
          </p:cNvSpPr>
          <p:nvPr>
            <p:ph type="sldNum" sz="quarter" idx="12"/>
          </p:nvPr>
        </p:nvSpPr>
        <p:spPr>
          <a:xfrm>
            <a:off x="9448800" y="6492875"/>
            <a:ext cx="2743200" cy="365125"/>
          </a:xfrm>
        </p:spPr>
        <p:txBody>
          <a:bodyPr/>
          <a:lstStyle/>
          <a:p>
            <a:fld id="{73E3F615-0371-7B44-8B36-5A304F524AD2}" type="slidenum">
              <a:rPr lang="en-US" smtClean="0"/>
              <a:t>‹#›</a:t>
            </a:fld>
            <a:endParaRPr lang="en-US"/>
          </a:p>
        </p:txBody>
      </p:sp>
      <p:sp>
        <p:nvSpPr>
          <p:cNvPr id="2" name="Title 1">
            <a:extLst>
              <a:ext uri="{FF2B5EF4-FFF2-40B4-BE49-F238E27FC236}">
                <a16:creationId xmlns:a16="http://schemas.microsoft.com/office/drawing/2014/main" id="{27BC4F90-B777-6A42-A136-62B95B051F0F}"/>
              </a:ext>
            </a:extLst>
          </p:cNvPr>
          <p:cNvSpPr>
            <a:spLocks noGrp="1"/>
          </p:cNvSpPr>
          <p:nvPr>
            <p:ph type="title" hasCustomPrompt="1"/>
          </p:nvPr>
        </p:nvSpPr>
        <p:spPr>
          <a:xfrm>
            <a:off x="839788" y="457200"/>
            <a:ext cx="3932237" cy="1600200"/>
          </a:xfrm>
        </p:spPr>
        <p:txBody>
          <a:bodyPr anchor="b">
            <a:noAutofit/>
          </a:bodyPr>
          <a:lstStyle>
            <a:lvl1pPr>
              <a:defRPr sz="3200">
                <a:solidFill>
                  <a:srgbClr val="EA5E29"/>
                </a:solidFill>
              </a:defRPr>
            </a:lvl1pPr>
          </a:lstStyle>
          <a:p>
            <a:r>
              <a:rPr lang="en-US"/>
              <a:t>Set Title Font Between 30-40pt</a:t>
            </a:r>
          </a:p>
        </p:txBody>
      </p:sp>
      <p:sp>
        <p:nvSpPr>
          <p:cNvPr id="3" name="Picture Placeholder 2">
            <a:extLst>
              <a:ext uri="{FF2B5EF4-FFF2-40B4-BE49-F238E27FC236}">
                <a16:creationId xmlns:a16="http://schemas.microsoft.com/office/drawing/2014/main" id="{5C60E9F2-635E-A446-9FC9-C6FA6729F936}"/>
              </a:ext>
            </a:extLst>
          </p:cNvPr>
          <p:cNvSpPr>
            <a:spLocks noGrp="1"/>
          </p:cNvSpPr>
          <p:nvPr>
            <p:ph type="pic" idx="1"/>
          </p:nvPr>
        </p:nvSpPr>
        <p:spPr>
          <a:xfrm>
            <a:off x="5183188" y="457201"/>
            <a:ext cx="617220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11CFAF-595B-3348-AED7-FA0A35711001}"/>
              </a:ext>
            </a:extLst>
          </p:cNvPr>
          <p:cNvSpPr>
            <a:spLocks noGrp="1"/>
          </p:cNvSpPr>
          <p:nvPr>
            <p:ph type="body" sz="half" idx="2" hasCustomPrompt="1"/>
          </p:nvPr>
        </p:nvSpPr>
        <p:spPr>
          <a:xfrm>
            <a:off x="839788" y="2057400"/>
            <a:ext cx="3932237" cy="3811588"/>
          </a:xfrm>
        </p:spPr>
        <p:txBody>
          <a:bodyPr>
            <a:noAutofit/>
          </a:bodyPr>
          <a:lstStyle>
            <a:lvl1pPr marL="0" indent="0">
              <a:lnSpc>
                <a:spcPct val="10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Set body text font between 18-22pt. If body text cannot fit within these ranges, push text to second slide or copy edits may be necessary.</a:t>
            </a:r>
          </a:p>
        </p:txBody>
      </p:sp>
    </p:spTree>
    <p:extLst>
      <p:ext uri="{BB962C8B-B14F-4D97-AF65-F5344CB8AC3E}">
        <p14:creationId xmlns:p14="http://schemas.microsoft.com/office/powerpoint/2010/main" val="1050068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0"/>
        <p:cNvGrpSpPr/>
        <p:nvPr/>
      </p:nvGrpSpPr>
      <p:grpSpPr>
        <a:xfrm>
          <a:off x="0" y="0"/>
          <a:ext cx="0" cy="0"/>
          <a:chOff x="0" y="0"/>
          <a:chExt cx="0" cy="0"/>
        </a:xfrm>
      </p:grpSpPr>
      <p:pic>
        <p:nvPicPr>
          <p:cNvPr id="11" name="Google Shape;11;p6"/>
          <p:cNvPicPr preferRelativeResize="0"/>
          <p:nvPr/>
        </p:nvPicPr>
        <p:blipFill rotWithShape="1">
          <a:blip r:embed="rId2">
            <a:alphaModFix/>
          </a:blip>
          <a:srcRect/>
          <a:stretch/>
        </p:blipFill>
        <p:spPr>
          <a:xfrm>
            <a:off x="650" y="0"/>
            <a:ext cx="12190700" cy="6858000"/>
          </a:xfrm>
          <a:prstGeom prst="rect">
            <a:avLst/>
          </a:prstGeom>
          <a:noFill/>
          <a:ln>
            <a:noFill/>
          </a:ln>
        </p:spPr>
      </p:pic>
    </p:spTree>
    <p:extLst>
      <p:ext uri="{BB962C8B-B14F-4D97-AF65-F5344CB8AC3E}">
        <p14:creationId xmlns:p14="http://schemas.microsoft.com/office/powerpoint/2010/main" val="3555494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825D92-9776-C74E-83EF-1F8D0A6E5FD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702365" y="365127"/>
            <a:ext cx="10787268" cy="1325563"/>
          </a:xfrm>
        </p:spPr>
        <p:txBody>
          <a:bodyPr>
            <a:noAutofit/>
          </a:bodyPr>
          <a:lstStyle>
            <a:lvl1pPr>
              <a:lnSpc>
                <a:spcPct val="100000"/>
              </a:lnSpc>
              <a:defRPr>
                <a:solidFill>
                  <a:srgbClr val="EA5E29"/>
                </a:solidFill>
                <a:latin typeface="+mj-lt"/>
              </a:defRPr>
            </a:lvl1pPr>
          </a:lstStyle>
          <a:p>
            <a:r>
              <a:rPr lang="en-US"/>
              <a:t>Set Title Font Between 35-55pt</a:t>
            </a:r>
          </a:p>
        </p:txBody>
      </p:sp>
      <p:sp>
        <p:nvSpPr>
          <p:cNvPr id="3" name="Content Placeholder 2"/>
          <p:cNvSpPr>
            <a:spLocks noGrp="1"/>
          </p:cNvSpPr>
          <p:nvPr>
            <p:ph idx="1" hasCustomPrompt="1"/>
          </p:nvPr>
        </p:nvSpPr>
        <p:spPr>
          <a:xfrm>
            <a:off x="702366" y="1825625"/>
            <a:ext cx="10787269" cy="4197488"/>
          </a:xfrm>
        </p:spPr>
        <p:txBody>
          <a:bodyPr>
            <a:noAutofit/>
          </a:bodyPr>
          <a:lstStyle>
            <a:lvl1pPr>
              <a:lnSpc>
                <a:spcPct val="100000"/>
              </a:lnSpc>
              <a:defRPr sz="2200" b="0" i="0">
                <a:latin typeface="Calibri Light" panose="020F0302020204030204" pitchFamily="34" charset="0"/>
                <a:cs typeface="Calibri Light" panose="020F0302020204030204" pitchFamily="34" charset="0"/>
              </a:defRPr>
            </a:lvl1pPr>
            <a:lvl2pPr>
              <a:lnSpc>
                <a:spcPct val="100000"/>
              </a:lnSpc>
              <a:defRPr sz="2200" b="0" i="0">
                <a:latin typeface="Calibri Light" panose="020F0302020204030204" pitchFamily="34" charset="0"/>
                <a:cs typeface="Calibri Light" panose="020F0302020204030204" pitchFamily="34" charset="0"/>
              </a:defRPr>
            </a:lvl2pPr>
            <a:lvl3pPr>
              <a:lnSpc>
                <a:spcPct val="100000"/>
              </a:lnSpc>
              <a:defRPr sz="2200" b="0" i="0">
                <a:latin typeface="Calibri Light" panose="020F0302020204030204" pitchFamily="34" charset="0"/>
                <a:cs typeface="Calibri Light" panose="020F0302020204030204" pitchFamily="34" charset="0"/>
              </a:defRPr>
            </a:lvl3pPr>
            <a:lvl4pPr>
              <a:lnSpc>
                <a:spcPct val="100000"/>
              </a:lnSpc>
              <a:defRPr sz="2200" b="0" i="0">
                <a:latin typeface="Calibri Light" panose="020F0302020204030204" pitchFamily="34" charset="0"/>
                <a:cs typeface="Calibri Light" panose="020F0302020204030204" pitchFamily="34" charset="0"/>
              </a:defRPr>
            </a:lvl4pPr>
            <a:lvl5pPr>
              <a:lnSpc>
                <a:spcPct val="100000"/>
              </a:lnSpc>
              <a:defRPr sz="2200" b="0" i="0">
                <a:latin typeface="Calibri Light" panose="020F0302020204030204" pitchFamily="34" charset="0"/>
                <a:cs typeface="Calibri Light" panose="020F0302020204030204" pitchFamily="34" charset="0"/>
              </a:defRPr>
            </a:lvl5pPr>
          </a:lstStyle>
          <a:p>
            <a:pPr lvl="0"/>
            <a:r>
              <a:rPr lang="en-US"/>
              <a:t>Set body text font between 18-22pt. If body text cannot fit within these ranges, push text to second slide or copy edits may be necessary.</a:t>
            </a:r>
          </a:p>
        </p:txBody>
      </p:sp>
      <p:sp>
        <p:nvSpPr>
          <p:cNvPr id="6" name="Slide Number Placeholder 5"/>
          <p:cNvSpPr>
            <a:spLocks noGrp="1"/>
          </p:cNvSpPr>
          <p:nvPr>
            <p:ph type="sldNum" sz="quarter" idx="12"/>
          </p:nvPr>
        </p:nvSpPr>
        <p:spPr>
          <a:xfrm>
            <a:off x="9167192" y="6557202"/>
            <a:ext cx="3024809" cy="300798"/>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3721146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8FD6AE-95F9-2843-9670-091142A8C28F}"/>
              </a:ext>
            </a:extLst>
          </p:cNvPr>
          <p:cNvPicPr>
            <a:picLocks noChangeAspect="1"/>
          </p:cNvPicPr>
          <p:nvPr userDrawn="1"/>
        </p:nvPicPr>
        <p:blipFill>
          <a:blip r:embed="rId2"/>
          <a:srcRect/>
          <a:stretch/>
        </p:blipFill>
        <p:spPr>
          <a:xfrm>
            <a:off x="0" y="7315"/>
            <a:ext cx="12192000" cy="6858000"/>
          </a:xfrm>
          <a:prstGeom prst="rect">
            <a:avLst/>
          </a:prstGeom>
        </p:spPr>
      </p:pic>
      <p:sp>
        <p:nvSpPr>
          <p:cNvPr id="2" name="Title 1"/>
          <p:cNvSpPr>
            <a:spLocks noGrp="1"/>
          </p:cNvSpPr>
          <p:nvPr>
            <p:ph type="ctrTitle" hasCustomPrompt="1"/>
          </p:nvPr>
        </p:nvSpPr>
        <p:spPr>
          <a:xfrm>
            <a:off x="914400" y="3459992"/>
            <a:ext cx="10363200" cy="1685235"/>
          </a:xfrm>
        </p:spPr>
        <p:txBody>
          <a:bodyPr wrap="square" anchor="t" anchorCtr="0">
            <a:noAutofit/>
          </a:bodyPr>
          <a:lstStyle>
            <a:lvl1pPr algn="ctr">
              <a:defRPr sz="6000" b="0" i="0">
                <a:solidFill>
                  <a:srgbClr val="EA5E29"/>
                </a:solidFill>
                <a:latin typeface="Calibri Light" panose="020F0302020204030204" pitchFamily="34" charset="0"/>
                <a:cs typeface="Calibri Light" panose="020F0302020204030204" pitchFamily="34" charset="0"/>
              </a:defRPr>
            </a:lvl1pPr>
          </a:lstStyle>
          <a:p>
            <a:r>
              <a:rPr lang="en-US"/>
              <a:t>Set Title Slide Font Between 40-65pt</a:t>
            </a:r>
          </a:p>
        </p:txBody>
      </p:sp>
      <p:sp>
        <p:nvSpPr>
          <p:cNvPr id="3" name="Subtitle 2"/>
          <p:cNvSpPr>
            <a:spLocks noGrp="1"/>
          </p:cNvSpPr>
          <p:nvPr>
            <p:ph type="subTitle" idx="1" hasCustomPrompt="1"/>
          </p:nvPr>
        </p:nvSpPr>
        <p:spPr>
          <a:xfrm>
            <a:off x="914400" y="5237302"/>
            <a:ext cx="10363200" cy="1248258"/>
          </a:xfrm>
        </p:spPr>
        <p:txBody>
          <a:bodyPr>
            <a:noAutofit/>
          </a:bodyPr>
          <a:lstStyle>
            <a:lvl1pPr marL="0" indent="0" algn="ctr">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copy edits may be necessary.</a:t>
            </a:r>
          </a:p>
        </p:txBody>
      </p:sp>
      <p:sp>
        <p:nvSpPr>
          <p:cNvPr id="6" name="Slide Number Placeholder 5"/>
          <p:cNvSpPr>
            <a:spLocks noGrp="1"/>
          </p:cNvSpPr>
          <p:nvPr>
            <p:ph type="sldNum" sz="quarter" idx="12"/>
          </p:nvPr>
        </p:nvSpPr>
        <p:spPr>
          <a:xfrm>
            <a:off x="9448800" y="6485561"/>
            <a:ext cx="2743200" cy="365125"/>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1214405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8FD6AE-95F9-2843-9670-091142A8C28F}"/>
              </a:ext>
            </a:extLst>
          </p:cNvPr>
          <p:cNvPicPr>
            <a:picLocks noChangeAspect="1"/>
          </p:cNvPicPr>
          <p:nvPr userDrawn="1"/>
        </p:nvPicPr>
        <p:blipFill>
          <a:blip r:embed="rId2"/>
          <a:srcRect/>
          <a:stretch/>
        </p:blipFill>
        <p:spPr>
          <a:xfrm>
            <a:off x="0" y="7315"/>
            <a:ext cx="12192000" cy="6858000"/>
          </a:xfrm>
          <a:prstGeom prst="rect">
            <a:avLst/>
          </a:prstGeom>
        </p:spPr>
      </p:pic>
      <p:sp>
        <p:nvSpPr>
          <p:cNvPr id="2" name="Title 1"/>
          <p:cNvSpPr>
            <a:spLocks noGrp="1"/>
          </p:cNvSpPr>
          <p:nvPr>
            <p:ph type="ctrTitle" hasCustomPrompt="1"/>
          </p:nvPr>
        </p:nvSpPr>
        <p:spPr>
          <a:xfrm>
            <a:off x="914400" y="2972974"/>
            <a:ext cx="10363200" cy="1685235"/>
          </a:xfrm>
        </p:spPr>
        <p:txBody>
          <a:bodyPr wrap="square" anchor="t" anchorCtr="0">
            <a:noAutofit/>
          </a:bodyPr>
          <a:lstStyle>
            <a:lvl1pPr algn="ctr">
              <a:defRPr sz="6000" b="0" i="0">
                <a:solidFill>
                  <a:srgbClr val="EA5E29"/>
                </a:solidFill>
                <a:latin typeface="Calibri Light" panose="020F0302020204030204" pitchFamily="34" charset="0"/>
                <a:cs typeface="Calibri Light" panose="020F0302020204030204" pitchFamily="34" charset="0"/>
              </a:defRPr>
            </a:lvl1pPr>
          </a:lstStyle>
          <a:p>
            <a:r>
              <a:rPr lang="en-US"/>
              <a:t>Set Title Slide Font Between 40-65pt</a:t>
            </a:r>
          </a:p>
        </p:txBody>
      </p:sp>
      <p:sp>
        <p:nvSpPr>
          <p:cNvPr id="3" name="Subtitle 2"/>
          <p:cNvSpPr>
            <a:spLocks noGrp="1"/>
          </p:cNvSpPr>
          <p:nvPr>
            <p:ph type="subTitle" idx="1" hasCustomPrompt="1"/>
          </p:nvPr>
        </p:nvSpPr>
        <p:spPr>
          <a:xfrm>
            <a:off x="914400" y="4750284"/>
            <a:ext cx="10363200" cy="1248258"/>
          </a:xfrm>
        </p:spPr>
        <p:txBody>
          <a:bodyPr>
            <a:noAutofit/>
          </a:bodyPr>
          <a:lstStyle>
            <a:lvl1pPr marL="0" indent="0" algn="ctr">
              <a:spcBef>
                <a:spcPts val="0"/>
              </a:spcBef>
              <a:buNone/>
              <a:defRPr sz="2400" b="0" i="0">
                <a:solidFill>
                  <a:schemeClr val="tx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Set subtitle font between 24-35pt. If titles cannot fit within these ranges, copy edits may be necessary.</a:t>
            </a:r>
          </a:p>
        </p:txBody>
      </p:sp>
      <p:sp>
        <p:nvSpPr>
          <p:cNvPr id="6" name="Slide Number Placeholder 5"/>
          <p:cNvSpPr>
            <a:spLocks noGrp="1"/>
          </p:cNvSpPr>
          <p:nvPr>
            <p:ph type="sldNum" sz="quarter" idx="12"/>
          </p:nvPr>
        </p:nvSpPr>
        <p:spPr>
          <a:xfrm>
            <a:off x="9448800" y="6485561"/>
            <a:ext cx="2743200" cy="365125"/>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545410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825D92-9776-C74E-83EF-1F8D0A6E5FDF}"/>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p:cNvSpPr>
            <a:spLocks noGrp="1"/>
          </p:cNvSpPr>
          <p:nvPr>
            <p:ph type="title" hasCustomPrompt="1"/>
          </p:nvPr>
        </p:nvSpPr>
        <p:spPr>
          <a:xfrm>
            <a:off x="702365" y="365127"/>
            <a:ext cx="10787268" cy="1325563"/>
          </a:xfrm>
        </p:spPr>
        <p:txBody>
          <a:bodyPr>
            <a:noAutofit/>
          </a:bodyPr>
          <a:lstStyle>
            <a:lvl1pPr>
              <a:lnSpc>
                <a:spcPct val="100000"/>
              </a:lnSpc>
              <a:defRPr>
                <a:solidFill>
                  <a:srgbClr val="EA5E29"/>
                </a:solidFill>
                <a:latin typeface="+mj-lt"/>
              </a:defRPr>
            </a:lvl1pPr>
          </a:lstStyle>
          <a:p>
            <a:r>
              <a:rPr lang="en-US"/>
              <a:t>Set Title Font Between 35-55pt</a:t>
            </a:r>
          </a:p>
        </p:txBody>
      </p:sp>
      <p:sp>
        <p:nvSpPr>
          <p:cNvPr id="3" name="Content Placeholder 2"/>
          <p:cNvSpPr>
            <a:spLocks noGrp="1"/>
          </p:cNvSpPr>
          <p:nvPr>
            <p:ph idx="1" hasCustomPrompt="1"/>
          </p:nvPr>
        </p:nvSpPr>
        <p:spPr>
          <a:xfrm>
            <a:off x="702366" y="1825625"/>
            <a:ext cx="10787269" cy="4197488"/>
          </a:xfrm>
        </p:spPr>
        <p:txBody>
          <a:bodyPr>
            <a:noAutofit/>
          </a:bodyPr>
          <a:lstStyle>
            <a:lvl1pPr>
              <a:lnSpc>
                <a:spcPct val="100000"/>
              </a:lnSpc>
              <a:defRPr sz="2000" b="0" i="0">
                <a:latin typeface="+mn-lt"/>
                <a:cs typeface="Calibri Light" panose="020F0302020204030204" pitchFamily="34" charset="0"/>
              </a:defRPr>
            </a:lvl1pPr>
            <a:lvl2pPr>
              <a:lnSpc>
                <a:spcPct val="100000"/>
              </a:lnSpc>
              <a:defRPr sz="2200" b="0" i="0">
                <a:latin typeface="+mn-lt"/>
                <a:cs typeface="Calibri Light" panose="020F0302020204030204" pitchFamily="34" charset="0"/>
              </a:defRPr>
            </a:lvl2pPr>
            <a:lvl3pPr>
              <a:lnSpc>
                <a:spcPct val="100000"/>
              </a:lnSpc>
              <a:defRPr sz="2200" b="0" i="0">
                <a:latin typeface="+mn-lt"/>
                <a:cs typeface="Calibri Light" panose="020F0302020204030204" pitchFamily="34" charset="0"/>
              </a:defRPr>
            </a:lvl3pPr>
            <a:lvl4pPr>
              <a:lnSpc>
                <a:spcPct val="100000"/>
              </a:lnSpc>
              <a:defRPr sz="2200" b="0" i="0">
                <a:latin typeface="Calibri Light" panose="020F0302020204030204" pitchFamily="34" charset="0"/>
                <a:cs typeface="Calibri Light" panose="020F0302020204030204" pitchFamily="34" charset="0"/>
              </a:defRPr>
            </a:lvl4pPr>
            <a:lvl5pPr>
              <a:lnSpc>
                <a:spcPct val="100000"/>
              </a:lnSpc>
              <a:defRPr sz="2200" b="0" i="0">
                <a:latin typeface="Calibri Light" panose="020F0302020204030204" pitchFamily="34" charset="0"/>
                <a:cs typeface="Calibri Light" panose="020F0302020204030204" pitchFamily="34" charset="0"/>
              </a:defRPr>
            </a:lvl5pPr>
          </a:lstStyle>
          <a:p>
            <a:pPr lvl="0"/>
            <a:r>
              <a:rPr lang="en-US"/>
              <a:t>Set body text font between 18-22pt. If body text cannot fit within these ranges, push text to second slide or copy edits may be necessary.</a:t>
            </a:r>
          </a:p>
        </p:txBody>
      </p:sp>
      <p:sp>
        <p:nvSpPr>
          <p:cNvPr id="6" name="Slide Number Placeholder 5"/>
          <p:cNvSpPr>
            <a:spLocks noGrp="1"/>
          </p:cNvSpPr>
          <p:nvPr>
            <p:ph type="sldNum" sz="quarter" idx="12"/>
          </p:nvPr>
        </p:nvSpPr>
        <p:spPr>
          <a:xfrm>
            <a:off x="9167192" y="6557202"/>
            <a:ext cx="3024809" cy="300798"/>
          </a:xfrm>
        </p:spPr>
        <p:txBody>
          <a:bodyPr/>
          <a:lstStyle/>
          <a:p>
            <a:fld id="{0E5DFA69-656B-6C42-BCA9-A7EFA50B4608}" type="slidenum">
              <a:rPr lang="en-US" smtClean="0"/>
              <a:t>‹#›</a:t>
            </a:fld>
            <a:endParaRPr lang="en-US"/>
          </a:p>
        </p:txBody>
      </p:sp>
    </p:spTree>
    <p:extLst>
      <p:ext uri="{BB962C8B-B14F-4D97-AF65-F5344CB8AC3E}">
        <p14:creationId xmlns:p14="http://schemas.microsoft.com/office/powerpoint/2010/main" val="2826154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72677D-2D26-A64B-940C-753C0C6F15F5}"/>
              </a:ext>
            </a:extLst>
          </p:cNvPr>
          <p:cNvPicPr>
            <a:picLocks noChangeAspect="1"/>
          </p:cNvPicPr>
          <p:nvPr userDrawn="1"/>
        </p:nvPicPr>
        <p:blipFill>
          <a:blip r:embed="rId2"/>
          <a:srcRect/>
          <a:stretch/>
        </p:blipFill>
        <p:spPr>
          <a:xfrm>
            <a:off x="0" y="0"/>
            <a:ext cx="12192000" cy="6858000"/>
          </a:xfrm>
          <a:prstGeom prst="rect">
            <a:avLst/>
          </a:prstGeom>
        </p:spPr>
      </p:pic>
      <p:sp>
        <p:nvSpPr>
          <p:cNvPr id="9" name="Slide Number Placeholder 5">
            <a:extLst>
              <a:ext uri="{FF2B5EF4-FFF2-40B4-BE49-F238E27FC236}">
                <a16:creationId xmlns:a16="http://schemas.microsoft.com/office/drawing/2014/main" id="{8305ADEC-8612-0541-8E68-B50A55C43E82}"/>
              </a:ext>
            </a:extLst>
          </p:cNvPr>
          <p:cNvSpPr txBox="1">
            <a:spLocks/>
          </p:cNvSpPr>
          <p:nvPr userDrawn="1"/>
        </p:nvSpPr>
        <p:spPr>
          <a:xfrm>
            <a:off x="9167192" y="6557202"/>
            <a:ext cx="3024809" cy="300798"/>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E5DFA69-656B-6C42-BCA9-A7EFA50B4608}" type="slidenum">
              <a:rPr lang="en-US" sz="1200" smtClean="0"/>
              <a:pPr/>
              <a:t>‹#›</a:t>
            </a:fld>
            <a:endParaRPr lang="en-US" sz="1200"/>
          </a:p>
        </p:txBody>
      </p:sp>
      <p:sp>
        <p:nvSpPr>
          <p:cNvPr id="2" name="Title 1"/>
          <p:cNvSpPr>
            <a:spLocks noGrp="1"/>
          </p:cNvSpPr>
          <p:nvPr>
            <p:ph type="title" hasCustomPrompt="1"/>
          </p:nvPr>
        </p:nvSpPr>
        <p:spPr/>
        <p:txBody>
          <a:bodyPr>
            <a:noAutofit/>
          </a:bodyPr>
          <a:lstStyle>
            <a:lvl1pPr>
              <a:defRPr>
                <a:solidFill>
                  <a:srgbClr val="EA5E29"/>
                </a:solidFill>
              </a:defRPr>
            </a:lvl1pPr>
          </a:lstStyle>
          <a:p>
            <a:r>
              <a:rPr lang="en-US"/>
              <a:t>Set Title Font Between 35-55pt</a:t>
            </a:r>
          </a:p>
        </p:txBody>
      </p:sp>
      <p:sp>
        <p:nvSpPr>
          <p:cNvPr id="3" name="Content Placeholder 2"/>
          <p:cNvSpPr>
            <a:spLocks noGrp="1"/>
          </p:cNvSpPr>
          <p:nvPr>
            <p:ph sz="half" idx="1" hasCustomPrompt="1"/>
          </p:nvPr>
        </p:nvSpPr>
        <p:spPr>
          <a:xfrm>
            <a:off x="838200" y="1825626"/>
            <a:ext cx="5181600" cy="4167671"/>
          </a:xfrm>
        </p:spPr>
        <p:txBody>
          <a:bodyPr>
            <a:noAutofit/>
          </a:bodyPr>
          <a:lstStyle>
            <a:lvl1pPr>
              <a:lnSpc>
                <a:spcPct val="100000"/>
              </a:lnSpc>
              <a:defRPr sz="2000" b="0" i="0">
                <a:latin typeface="+mn-lt"/>
                <a:cs typeface="Calibri Light" panose="020F0302020204030204" pitchFamily="34" charset="0"/>
              </a:defRPr>
            </a:lvl1pPr>
            <a:lvl2pPr>
              <a:defRPr sz="2000"/>
            </a:lvl2pPr>
            <a:lvl3pPr>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4" name="Content Placeholder 3"/>
          <p:cNvSpPr>
            <a:spLocks noGrp="1"/>
          </p:cNvSpPr>
          <p:nvPr>
            <p:ph sz="half" idx="2" hasCustomPrompt="1"/>
          </p:nvPr>
        </p:nvSpPr>
        <p:spPr>
          <a:xfrm>
            <a:off x="6172200" y="1825626"/>
            <a:ext cx="5181600" cy="4167671"/>
          </a:xfrm>
        </p:spPr>
        <p:txBody>
          <a:bodyPr>
            <a:noAutofit/>
          </a:bodyPr>
          <a:lstStyle>
            <a:lvl1pPr>
              <a:lnSpc>
                <a:spcPct val="100000"/>
              </a:lnSpc>
              <a:defRPr sz="2000">
                <a:latin typeface="+mn-lt"/>
              </a:defRPr>
            </a:lvl1pPr>
            <a:lvl2pPr>
              <a:lnSpc>
                <a:spcPct val="100000"/>
              </a:lnSpc>
              <a:defRPr sz="2000">
                <a:latin typeface="+mn-lt"/>
              </a:defRPr>
            </a:lvl2pPr>
            <a:lvl3pPr>
              <a:lnSpc>
                <a:spcPct val="100000"/>
              </a:lnSpc>
              <a:defRPr sz="2000">
                <a:latin typeface="+mn-lt"/>
              </a:defRPr>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60808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6A5875-C8B0-4245-8E4C-C4DFBD5B5CFC}"/>
              </a:ext>
            </a:extLst>
          </p:cNvPr>
          <p:cNvPicPr>
            <a:picLocks noChangeAspect="1"/>
          </p:cNvPicPr>
          <p:nvPr userDrawn="1"/>
        </p:nvPicPr>
        <p:blipFill>
          <a:blip r:embed="rId2"/>
          <a:srcRect/>
          <a:stretch/>
        </p:blipFill>
        <p:spPr>
          <a:xfrm>
            <a:off x="0" y="0"/>
            <a:ext cx="12192000" cy="6858000"/>
          </a:xfrm>
          <a:prstGeom prst="rect">
            <a:avLst/>
          </a:prstGeom>
        </p:spPr>
      </p:pic>
      <p:sp>
        <p:nvSpPr>
          <p:cNvPr id="11" name="Slide Number Placeholder 5">
            <a:extLst>
              <a:ext uri="{FF2B5EF4-FFF2-40B4-BE49-F238E27FC236}">
                <a16:creationId xmlns:a16="http://schemas.microsoft.com/office/drawing/2014/main" id="{5F822B44-6B3C-124E-BF62-F2E4AB564F6C}"/>
              </a:ext>
            </a:extLst>
          </p:cNvPr>
          <p:cNvSpPr>
            <a:spLocks noGrp="1"/>
          </p:cNvSpPr>
          <p:nvPr>
            <p:ph type="sldNum" sz="quarter" idx="12"/>
          </p:nvPr>
        </p:nvSpPr>
        <p:spPr>
          <a:xfrm>
            <a:off x="9167192" y="6557202"/>
            <a:ext cx="3024809" cy="300798"/>
          </a:xfrm>
        </p:spPr>
        <p:txBody>
          <a:bodyPr/>
          <a:lstStyle/>
          <a:p>
            <a:fld id="{0E5DFA69-656B-6C42-BCA9-A7EFA50B4608}" type="slidenum">
              <a:rPr lang="en-US" smtClean="0"/>
              <a:t>‹#›</a:t>
            </a:fld>
            <a:endParaRPr lang="en-US"/>
          </a:p>
        </p:txBody>
      </p:sp>
      <p:sp>
        <p:nvSpPr>
          <p:cNvPr id="2" name="Title 1"/>
          <p:cNvSpPr>
            <a:spLocks noGrp="1"/>
          </p:cNvSpPr>
          <p:nvPr>
            <p:ph type="title" hasCustomPrompt="1"/>
          </p:nvPr>
        </p:nvSpPr>
        <p:spPr>
          <a:xfrm>
            <a:off x="839788" y="365127"/>
            <a:ext cx="10515600" cy="1325563"/>
          </a:xfrm>
        </p:spPr>
        <p:txBody>
          <a:bodyPr>
            <a:noAutofit/>
          </a:bodyPr>
          <a:lstStyle>
            <a:lvl1pPr>
              <a:defRPr>
                <a:solidFill>
                  <a:srgbClr val="EA5E29"/>
                </a:solidFill>
              </a:defRPr>
            </a:lvl1pPr>
          </a:lstStyle>
          <a:p>
            <a:r>
              <a:rPr lang="en-US"/>
              <a:t>Set Title Font Between 35-55pt</a:t>
            </a:r>
          </a:p>
        </p:txBody>
      </p:sp>
      <p:sp>
        <p:nvSpPr>
          <p:cNvPr id="3" name="Text Placeholder 2"/>
          <p:cNvSpPr>
            <a:spLocks noGrp="1"/>
          </p:cNvSpPr>
          <p:nvPr>
            <p:ph type="body" idx="1" hasCustomPrompt="1"/>
          </p:nvPr>
        </p:nvSpPr>
        <p:spPr>
          <a:xfrm>
            <a:off x="839789" y="1681163"/>
            <a:ext cx="5157787" cy="823912"/>
          </a:xfrm>
        </p:spPr>
        <p:txBody>
          <a:bodyPr anchor="b">
            <a:noAutofit/>
          </a:bodyPr>
          <a:lstStyle>
            <a:lvl1pPr marL="0" indent="0">
              <a:buNone/>
              <a:defRPr sz="2400" b="1" i="0">
                <a:solidFill>
                  <a:srgbClr val="EA5E29"/>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4" name="Content Placeholder 3"/>
          <p:cNvSpPr>
            <a:spLocks noGrp="1"/>
          </p:cNvSpPr>
          <p:nvPr>
            <p:ph sz="half" idx="2" hasCustomPrompt="1"/>
          </p:nvPr>
        </p:nvSpPr>
        <p:spPr>
          <a:xfrm>
            <a:off x="839789" y="2505076"/>
            <a:ext cx="5157787" cy="3508099"/>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
        <p:nvSpPr>
          <p:cNvPr id="5" name="Text Placeholder 4"/>
          <p:cNvSpPr>
            <a:spLocks noGrp="1"/>
          </p:cNvSpPr>
          <p:nvPr>
            <p:ph type="body" sz="quarter" idx="3" hasCustomPrompt="1"/>
          </p:nvPr>
        </p:nvSpPr>
        <p:spPr>
          <a:xfrm>
            <a:off x="6172201" y="1681163"/>
            <a:ext cx="5183188" cy="823912"/>
          </a:xfrm>
        </p:spPr>
        <p:txBody>
          <a:bodyPr anchor="b">
            <a:noAutofit/>
          </a:bodyPr>
          <a:lstStyle>
            <a:lvl1pPr marL="0" indent="0">
              <a:buNone/>
              <a:defRPr sz="2400" b="1">
                <a:solidFill>
                  <a:srgbClr val="EA5E29"/>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 text between 24-30pt</a:t>
            </a:r>
          </a:p>
        </p:txBody>
      </p:sp>
      <p:sp>
        <p:nvSpPr>
          <p:cNvPr id="6" name="Content Placeholder 5"/>
          <p:cNvSpPr>
            <a:spLocks noGrp="1"/>
          </p:cNvSpPr>
          <p:nvPr>
            <p:ph sz="quarter" idx="4" hasCustomPrompt="1"/>
          </p:nvPr>
        </p:nvSpPr>
        <p:spPr>
          <a:xfrm>
            <a:off x="6172201" y="2505076"/>
            <a:ext cx="5183188" cy="3508099"/>
          </a:xfrm>
        </p:spPr>
        <p:txBody>
          <a:bodyPr>
            <a:noAutofit/>
          </a:bodyPr>
          <a:lstStyle>
            <a:lvl1pPr>
              <a:lnSpc>
                <a:spcPct val="100000"/>
              </a:lnSpc>
              <a:defRPr sz="2000"/>
            </a:lvl1pPr>
            <a:lvl2pPr>
              <a:lnSpc>
                <a:spcPct val="100000"/>
              </a:lnSpc>
              <a:defRPr sz="2000"/>
            </a:lvl2pPr>
            <a:lvl3pPr>
              <a:lnSpc>
                <a:spcPct val="100000"/>
              </a:lnSpc>
              <a:defRPr sz="2000"/>
            </a:lvl3pPr>
          </a:lstStyle>
          <a:p>
            <a:pPr lvl="0"/>
            <a:r>
              <a:rPr lang="en-US"/>
              <a:t>Set body text font between 18-22pt. If body text cannot fit within these ranges, push text to second slide or copy edits may be necessary.</a:t>
            </a:r>
          </a:p>
          <a:p>
            <a:pPr lvl="1"/>
            <a:r>
              <a:rPr lang="en-US"/>
              <a:t>Second</a:t>
            </a:r>
          </a:p>
          <a:p>
            <a:pPr lvl="2"/>
            <a:r>
              <a:rPr lang="en-US"/>
              <a:t>Third</a:t>
            </a:r>
          </a:p>
        </p:txBody>
      </p:sp>
    </p:spTree>
    <p:extLst>
      <p:ext uri="{BB962C8B-B14F-4D97-AF65-F5344CB8AC3E}">
        <p14:creationId xmlns:p14="http://schemas.microsoft.com/office/powerpoint/2010/main" val="3301632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66ABA3-E1CE-EA44-AF3A-85F7DFC2586A}"/>
              </a:ext>
            </a:extLst>
          </p:cNvPr>
          <p:cNvPicPr>
            <a:picLocks noChangeAspect="1"/>
          </p:cNvPicPr>
          <p:nvPr userDrawn="1"/>
        </p:nvPicPr>
        <p:blipFill>
          <a:blip r:embed="rId2"/>
          <a:srcRect/>
          <a:stretch/>
        </p:blipFill>
        <p:spPr>
          <a:xfrm>
            <a:off x="0" y="0"/>
            <a:ext cx="12192000" cy="6858000"/>
          </a:xfrm>
          <a:prstGeom prst="rect">
            <a:avLst/>
          </a:prstGeom>
        </p:spPr>
      </p:pic>
      <p:sp>
        <p:nvSpPr>
          <p:cNvPr id="7" name="Slide Number Placeholder 5">
            <a:extLst>
              <a:ext uri="{FF2B5EF4-FFF2-40B4-BE49-F238E27FC236}">
                <a16:creationId xmlns:a16="http://schemas.microsoft.com/office/drawing/2014/main" id="{6C90EAAA-9730-334A-93AB-99E5FB7EFE42}"/>
              </a:ext>
            </a:extLst>
          </p:cNvPr>
          <p:cNvSpPr>
            <a:spLocks noGrp="1"/>
          </p:cNvSpPr>
          <p:nvPr>
            <p:ph type="sldNum" sz="quarter" idx="12"/>
          </p:nvPr>
        </p:nvSpPr>
        <p:spPr>
          <a:xfrm>
            <a:off x="9167192" y="6557202"/>
            <a:ext cx="3024809" cy="300798"/>
          </a:xfrm>
        </p:spPr>
        <p:txBody>
          <a:bodyPr/>
          <a:lstStyle/>
          <a:p>
            <a:fld id="{0E5DFA69-656B-6C42-BCA9-A7EFA50B4608}" type="slidenum">
              <a:rPr lang="en-US" smtClean="0"/>
              <a:t>‹#›</a:t>
            </a:fld>
            <a:endParaRPr lang="en-US"/>
          </a:p>
        </p:txBody>
      </p:sp>
      <p:sp>
        <p:nvSpPr>
          <p:cNvPr id="8" name="Title 1">
            <a:extLst>
              <a:ext uri="{FF2B5EF4-FFF2-40B4-BE49-F238E27FC236}">
                <a16:creationId xmlns:a16="http://schemas.microsoft.com/office/drawing/2014/main" id="{D5F362BB-5B20-FF4F-B9DA-47DA48CBAD5C}"/>
              </a:ext>
            </a:extLst>
          </p:cNvPr>
          <p:cNvSpPr>
            <a:spLocks noGrp="1"/>
          </p:cNvSpPr>
          <p:nvPr>
            <p:ph type="title" hasCustomPrompt="1"/>
          </p:nvPr>
        </p:nvSpPr>
        <p:spPr>
          <a:xfrm>
            <a:off x="839788" y="365127"/>
            <a:ext cx="10515600" cy="1325563"/>
          </a:xfrm>
        </p:spPr>
        <p:txBody>
          <a:bodyPr>
            <a:noAutofit/>
          </a:bodyPr>
          <a:lstStyle>
            <a:lvl1pPr>
              <a:defRPr>
                <a:solidFill>
                  <a:srgbClr val="EA5E29"/>
                </a:solidFill>
              </a:defRPr>
            </a:lvl1pPr>
          </a:lstStyle>
          <a:p>
            <a:r>
              <a:rPr lang="en-US"/>
              <a:t>Set Title Font Between 35-55pt</a:t>
            </a:r>
          </a:p>
        </p:txBody>
      </p:sp>
    </p:spTree>
    <p:extLst>
      <p:ext uri="{BB962C8B-B14F-4D97-AF65-F5344CB8AC3E}">
        <p14:creationId xmlns:p14="http://schemas.microsoft.com/office/powerpoint/2010/main" val="32926218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65A892-5E35-FD45-8F99-4777B996129A}" type="datetimeFigureOut">
              <a:rPr lang="en-US" smtClean="0"/>
              <a:t>6/22/2022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5DFA69-656B-6C42-BCA9-A7EFA50B4608}" type="slidenum">
              <a:rPr lang="en-US" smtClean="0"/>
              <a:t>‹#›</a:t>
            </a:fld>
            <a:endParaRPr lang="en-US"/>
          </a:p>
        </p:txBody>
      </p:sp>
    </p:spTree>
    <p:extLst>
      <p:ext uri="{BB962C8B-B14F-4D97-AF65-F5344CB8AC3E}">
        <p14:creationId xmlns:p14="http://schemas.microsoft.com/office/powerpoint/2010/main" val="2291318083"/>
      </p:ext>
    </p:extLst>
  </p:cSld>
  <p:clrMap bg1="lt1" tx1="dk1" bg2="lt2" tx2="dk2" accent1="accent1" accent2="accent2" accent3="accent3" accent4="accent4" accent5="accent5" accent6="accent6" hlink="hlink" folHlink="folHlink"/>
  <p:sldLayoutIdLst>
    <p:sldLayoutId id="2147483677" r:id="rId1"/>
    <p:sldLayoutId id="2147484066" r:id="rId2"/>
    <p:sldLayoutId id="2147484065" r:id="rId3"/>
    <p:sldLayoutId id="2147484064"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CFAB1E-1DCF-084E-AF8A-EB63ED4C0C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35DE003-1416-0943-B751-76EB793B8F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AEC401-84AA-DA45-98ED-029205FBAA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746214-5550-7C43-AB36-F5FA31A12F1C}" type="datetimeFigureOut">
              <a:rPr lang="en-US" smtClean="0"/>
              <a:t>6/22/2022</a:t>
            </a:fld>
            <a:endParaRPr lang="en-US"/>
          </a:p>
        </p:txBody>
      </p:sp>
      <p:sp>
        <p:nvSpPr>
          <p:cNvPr id="5" name="Footer Placeholder 4">
            <a:extLst>
              <a:ext uri="{FF2B5EF4-FFF2-40B4-BE49-F238E27FC236}">
                <a16:creationId xmlns:a16="http://schemas.microsoft.com/office/drawing/2014/main" id="{2E7561BC-D6DD-5E48-85C7-D8DCA93C11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3E3EE7F-2D09-EC4F-8996-BE5EE8B27A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E3F615-0371-7B44-8B36-5A304F524AD2}" type="slidenum">
              <a:rPr lang="en-US" smtClean="0"/>
              <a:t>‹#›</a:t>
            </a:fld>
            <a:endParaRPr lang="en-US"/>
          </a:p>
        </p:txBody>
      </p:sp>
    </p:spTree>
    <p:extLst>
      <p:ext uri="{BB962C8B-B14F-4D97-AF65-F5344CB8AC3E}">
        <p14:creationId xmlns:p14="http://schemas.microsoft.com/office/powerpoint/2010/main" val="1737162991"/>
      </p:ext>
    </p:extLst>
  </p:cSld>
  <p:clrMap bg1="lt1" tx1="dk1" bg2="lt2" tx2="dk2" accent1="accent1" accent2="accent2" accent3="accent3" accent4="accent4" accent5="accent5" accent6="accent6" hlink="hlink" folHlink="folHlink"/>
  <p:sldLayoutIdLst>
    <p:sldLayoutId id="2147483658" r:id="rId1"/>
    <p:sldLayoutId id="2147483674" r:id="rId2"/>
    <p:sldLayoutId id="2147483675" r:id="rId3"/>
    <p:sldLayoutId id="2147483652" r:id="rId4"/>
    <p:sldLayoutId id="2147483653" r:id="rId5"/>
    <p:sldLayoutId id="2147483676" r:id="rId6"/>
    <p:sldLayoutId id="2147484067" r:id="rId7"/>
    <p:sldLayoutId id="2147483678" r:id="rId8"/>
    <p:sldLayoutId id="2147483679" r:id="rId9"/>
    <p:sldLayoutId id="214748368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gif"/><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scientificamerican.com/article/the-problem-with-implicit-bias-training/" TargetMode="External"/><Relationship Id="rId1" Type="http://schemas.openxmlformats.org/officeDocument/2006/relationships/slideLayout" Target="../slideLayouts/slideLayout6.xml"/><Relationship Id="rId4" Type="http://schemas.openxmlformats.org/officeDocument/2006/relationships/image" Target="../media/image30.sv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hyperlink" Target="https://pubmed.ncbi.nlm.nih.gov/26410355/" TargetMode="Externa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hyperlink" Target="https://journals.plos.org/ploscompbiol/article?id=10.1371/journal.pcbi.1009141" TargetMode="Externa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6.xml"/><Relationship Id="rId1" Type="http://schemas.openxmlformats.org/officeDocument/2006/relationships/video" Target="https://www.youtube.com/embed/K1F8krZqTK0"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hyperlink" Target="https://ebeccerrit.wordpress.com/2014/09/30/acculturation-as-a-respond-to-why-learning-a-second-culture/" TargetMode="Externa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https://www.thenationalcouncil.org/BH365/2021/07/29/furthering-the-wellbeing-of-black-indigenous-and-people-of-color-through-integrated-care/" TargetMode="External"/><Relationship Id="rId7" Type="http://schemas.openxmlformats.org/officeDocument/2006/relationships/hyperlink" Target="https://www.thenationalcouncil.org/center-for-consulting-training/addressing-health-equity-and-racial-justice/" TargetMode="External"/><Relationship Id="rId2" Type="http://schemas.openxmlformats.org/officeDocument/2006/relationships/hyperlink" Target="https://www.thenationalcouncil.org/wp-content/uploads/2020/11/TI-ROC-Equity-Climate-Assessment_FINAL.pdf?daf=375ateTbd56" TargetMode="Externa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hyperlink" Target="https://www.thenationalcouncil.org/integrated-health-coe-toolkit/whats-included-in-this-toolkit/" TargetMode="External"/><Relationship Id="rId10" Type="http://schemas.openxmlformats.org/officeDocument/2006/relationships/image" Target="../media/image39.png"/><Relationship Id="rId4" Type="http://schemas.openxmlformats.org/officeDocument/2006/relationships/hyperlink" Target="https://www.racialequitytools.org/" TargetMode="External"/><Relationship Id="rId9" Type="http://schemas.openxmlformats.org/officeDocument/2006/relationships/hyperlink" Target="https://www.thenationalcouncil.org/store/products/social-justice-leadership-academy-sjla-workbook/" TargetMode="External"/></Relationships>
</file>

<file path=ppt/slides/_rels/slide71.xml.rels><?xml version="1.0" encoding="UTF-8" standalone="yes"?>
<Relationships xmlns="http://schemas.openxmlformats.org/package/2006/relationships"><Relationship Id="rId8" Type="http://schemas.openxmlformats.org/officeDocument/2006/relationships/hyperlink" Target="https://thenationalcouncil-org.zoom.us/webinar/register/WN_KPGJJLLKQkW9i0JIRH1F_Q" TargetMode="External"/><Relationship Id="rId3" Type="http://schemas.openxmlformats.org/officeDocument/2006/relationships/hyperlink" Target="https://thenationalcouncil-org.zoom.us/webinar/register/WN_Q7ZaPo7uSVOeUr6QTbY4Gw" TargetMode="External"/><Relationship Id="rId7" Type="http://schemas.openxmlformats.org/officeDocument/2006/relationships/hyperlink" Target="https://www.thenationalcouncil.org/integrated-health-coe/subscribe/"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hyperlink" Target="https://www.thenationalcouncil.org/integrated-health-coe/training-events/" TargetMode="External"/><Relationship Id="rId5" Type="http://schemas.openxmlformats.org/officeDocument/2006/relationships/hyperlink" Target="https://www.thenationalcouncil.org/program/center-of-excellence/request-training-or-assistance/" TargetMode="External"/><Relationship Id="rId4" Type="http://schemas.openxmlformats.org/officeDocument/2006/relationships/hyperlink" Target="https://thenationalcouncil-org.zoom.us/webinar/register/WN_FCuRxhi0S4KKQQe3T_4cWw" TargetMode="External"/></Relationships>
</file>

<file path=ppt/slides/_rels/slide72.xml.rels><?xml version="1.0" encoding="UTF-8" standalone="yes"?>
<Relationships xmlns="http://schemas.openxmlformats.org/package/2006/relationships"><Relationship Id="rId3" Type="http://schemas.openxmlformats.org/officeDocument/2006/relationships/hyperlink" Target="http://www.samhsa.gov/" TargetMode="External"/><Relationship Id="rId2" Type="http://schemas.openxmlformats.org/officeDocument/2006/relationships/hyperlink" Target="mailto:integration@thenationalcouncil.org" TargetMode="Externa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FACC5-72EC-9793-2340-1155ADF7D541}"/>
              </a:ext>
            </a:extLst>
          </p:cNvPr>
          <p:cNvSpPr>
            <a:spLocks noGrp="1"/>
          </p:cNvSpPr>
          <p:nvPr>
            <p:ph type="ctrTitle"/>
          </p:nvPr>
        </p:nvSpPr>
        <p:spPr>
          <a:xfrm>
            <a:off x="1478249" y="2729386"/>
            <a:ext cx="8812695" cy="2188749"/>
          </a:xfrm>
        </p:spPr>
        <p:txBody>
          <a:bodyPr/>
          <a:lstStyle/>
          <a:p>
            <a:r>
              <a:rPr lang="en-US"/>
              <a:t>Resulting Disparities and Inequities Today</a:t>
            </a:r>
          </a:p>
        </p:txBody>
      </p:sp>
      <p:sp>
        <p:nvSpPr>
          <p:cNvPr id="3" name="Subtitle 2">
            <a:extLst>
              <a:ext uri="{FF2B5EF4-FFF2-40B4-BE49-F238E27FC236}">
                <a16:creationId xmlns:a16="http://schemas.microsoft.com/office/drawing/2014/main" id="{1A706381-5F82-4376-373A-2AE5B382922D}"/>
              </a:ext>
            </a:extLst>
          </p:cNvPr>
          <p:cNvSpPr>
            <a:spLocks noGrp="1"/>
          </p:cNvSpPr>
          <p:nvPr>
            <p:ph type="subTitle" idx="1"/>
          </p:nvPr>
        </p:nvSpPr>
        <p:spPr>
          <a:xfrm>
            <a:off x="2209800" y="4379224"/>
            <a:ext cx="7772400" cy="1248258"/>
          </a:xfrm>
        </p:spPr>
        <p:txBody>
          <a:bodyPr/>
          <a:lstStyle/>
          <a:p>
            <a:endParaRPr lang="en-US"/>
          </a:p>
          <a:p>
            <a:r>
              <a:rPr lang="en-US"/>
              <a:t>Terence Fitzgerald, PhD, Ed.M., MSW</a:t>
            </a:r>
          </a:p>
          <a:p>
            <a:endParaRPr lang="en-US" sz="1000"/>
          </a:p>
          <a:p>
            <a:r>
              <a:rPr lang="en-US"/>
              <a:t>Pierluigi Mancini PhD, MAC</a:t>
            </a:r>
          </a:p>
        </p:txBody>
      </p:sp>
    </p:spTree>
    <p:extLst>
      <p:ext uri="{BB962C8B-B14F-4D97-AF65-F5344CB8AC3E}">
        <p14:creationId xmlns:p14="http://schemas.microsoft.com/office/powerpoint/2010/main" val="3269274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0"/>
            <a:ext cx="8839199" cy="914400"/>
          </a:xfrm>
        </p:spPr>
        <p:txBody>
          <a:bodyPr rtlCol="0">
            <a:normAutofit/>
          </a:bodyPr>
          <a:lstStyle/>
          <a:p>
            <a:pPr algn="ctr">
              <a:defRPr/>
            </a:pPr>
            <a:r>
              <a:rPr lang="en-US"/>
              <a:t>What is Culture?</a:t>
            </a:r>
            <a:endParaRPr lang="en-US">
              <a:cs typeface="Calibri Light"/>
            </a:endParaRPr>
          </a:p>
        </p:txBody>
      </p:sp>
      <p:sp>
        <p:nvSpPr>
          <p:cNvPr id="3" name="Content Placeholder 2"/>
          <p:cNvSpPr>
            <a:spLocks noGrp="1"/>
          </p:cNvSpPr>
          <p:nvPr>
            <p:ph idx="1"/>
          </p:nvPr>
        </p:nvSpPr>
        <p:spPr>
          <a:xfrm>
            <a:off x="1828801" y="1219201"/>
            <a:ext cx="8383987" cy="3648890"/>
          </a:xfrm>
        </p:spPr>
        <p:txBody>
          <a:bodyPr rtlCol="0">
            <a:noAutofit/>
          </a:bodyPr>
          <a:lstStyle/>
          <a:p>
            <a:pPr indent="0">
              <a:buNone/>
              <a:defRPr/>
            </a:pPr>
            <a:r>
              <a:rPr lang="en-US" sz="3200" i="1"/>
              <a:t>Definition</a:t>
            </a:r>
          </a:p>
          <a:p>
            <a:pPr indent="0">
              <a:buNone/>
              <a:defRPr/>
            </a:pPr>
            <a:r>
              <a:rPr lang="en-US" sz="3200" b="1"/>
              <a:t>Culture: </a:t>
            </a:r>
            <a:r>
              <a:rPr lang="en-US" sz="3200"/>
              <a:t>The integrated pattern of human behavior that includes the thoughts, communication, actions, customs, beliefs, values, and institutions of a racial, ethnic, religious, social, or other group. </a:t>
            </a:r>
          </a:p>
        </p:txBody>
      </p:sp>
      <p:sp>
        <p:nvSpPr>
          <p:cNvPr id="17412" name="TextBox 3"/>
          <p:cNvSpPr txBox="1">
            <a:spLocks noChangeArrowheads="1"/>
          </p:cNvSpPr>
          <p:nvPr/>
        </p:nvSpPr>
        <p:spPr bwMode="auto">
          <a:xfrm>
            <a:off x="2231252" y="5761435"/>
            <a:ext cx="6038153"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350">
                <a:latin typeface="Open Sans" panose="020B0606030504020204"/>
              </a:rPr>
              <a:t>United Nations Education, Scientific, and Cultural Organization, 2010</a:t>
            </a:r>
          </a:p>
        </p:txBody>
      </p:sp>
      <p:sp>
        <p:nvSpPr>
          <p:cNvPr id="5" name="Slide Number Placeholder 4">
            <a:extLst>
              <a:ext uri="{FF2B5EF4-FFF2-40B4-BE49-F238E27FC236}">
                <a16:creationId xmlns:a16="http://schemas.microsoft.com/office/drawing/2014/main" id="{047DB9BB-CBF7-4EEA-BD0F-BD6D199E05BC}"/>
              </a:ext>
            </a:extLst>
          </p:cNvPr>
          <p:cNvSpPr>
            <a:spLocks noGrp="1"/>
          </p:cNvSpPr>
          <p:nvPr>
            <p:ph type="sldNum" sz="quarter" idx="12"/>
          </p:nvPr>
        </p:nvSpPr>
        <p:spPr/>
        <p:txBody>
          <a:bodyPr/>
          <a:lstStyle/>
          <a:p>
            <a:fld id="{028F8492-655F-404A-9813-08DC4FC80363}" type="slidenum">
              <a:rPr lang="en-US" smtClean="0"/>
              <a:t>10</a:t>
            </a:fld>
            <a:endParaRPr lang="en-US"/>
          </a:p>
        </p:txBody>
      </p:sp>
    </p:spTree>
    <p:extLst>
      <p:ext uri="{BB962C8B-B14F-4D97-AF65-F5344CB8AC3E}">
        <p14:creationId xmlns:p14="http://schemas.microsoft.com/office/powerpoint/2010/main" val="4245034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1708297" y="116242"/>
            <a:ext cx="8855200" cy="877930"/>
          </a:xfrm>
          <a:noFill/>
        </p:spPr>
        <p:txBody>
          <a:bodyPr>
            <a:noAutofit/>
          </a:bodyPr>
          <a:lstStyle/>
          <a:p>
            <a:pPr algn="ctr" eaLnBrk="1" hangingPunct="1"/>
            <a:r>
              <a:rPr lang="en-US" altLang="en-US" sz="4800"/>
              <a:t>Cultural Dimensions</a:t>
            </a:r>
            <a:endParaRPr lang="en-US" altLang="en-US" sz="4800">
              <a:cs typeface="Calibri Light"/>
            </a:endParaRPr>
          </a:p>
        </p:txBody>
      </p:sp>
      <p:graphicFrame>
        <p:nvGraphicFramePr>
          <p:cNvPr id="7" name="Diagram 6">
            <a:extLst>
              <a:ext uri="{FF2B5EF4-FFF2-40B4-BE49-F238E27FC236}">
                <a16:creationId xmlns:a16="http://schemas.microsoft.com/office/drawing/2014/main" id="{4EEFBD81-0267-4F6F-852A-A87B0356FE0B}"/>
              </a:ext>
            </a:extLst>
          </p:cNvPr>
          <p:cNvGraphicFramePr/>
          <p:nvPr/>
        </p:nvGraphicFramePr>
        <p:xfrm>
          <a:off x="2299063" y="994172"/>
          <a:ext cx="8055428" cy="47709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049148F-BD59-488B-AD6D-C379574616D0}"/>
              </a:ext>
            </a:extLst>
          </p:cNvPr>
          <p:cNvSpPr>
            <a:spLocks noGrp="1"/>
          </p:cNvSpPr>
          <p:nvPr>
            <p:ph type="sldNum" sz="quarter" idx="12"/>
          </p:nvPr>
        </p:nvSpPr>
        <p:spPr/>
        <p:txBody>
          <a:bodyPr/>
          <a:lstStyle/>
          <a:p>
            <a:fld id="{028F8492-655F-404A-9813-08DC4FC80363}" type="slidenum">
              <a:rPr lang="en-US" smtClean="0"/>
              <a:t>11</a:t>
            </a:fld>
            <a:endParaRPr lang="en-US"/>
          </a:p>
        </p:txBody>
      </p:sp>
    </p:spTree>
    <p:extLst>
      <p:ext uri="{BB962C8B-B14F-4D97-AF65-F5344CB8AC3E}">
        <p14:creationId xmlns:p14="http://schemas.microsoft.com/office/powerpoint/2010/main" val="216197927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811384" y="113212"/>
            <a:ext cx="8238307" cy="1201783"/>
          </a:xfrm>
        </p:spPr>
        <p:txBody>
          <a:bodyPr>
            <a:normAutofit/>
          </a:bodyPr>
          <a:lstStyle/>
          <a:p>
            <a:pPr algn="ctr" eaLnBrk="1" hangingPunct="1"/>
            <a:r>
              <a:rPr lang="en-US" altLang="en-US">
                <a:cs typeface="Helvetica"/>
              </a:rPr>
              <a:t>What Culture is Not</a:t>
            </a:r>
          </a:p>
        </p:txBody>
      </p:sp>
      <p:sp>
        <p:nvSpPr>
          <p:cNvPr id="19459" name="Content Placeholder 2"/>
          <p:cNvSpPr>
            <a:spLocks noGrp="1"/>
          </p:cNvSpPr>
          <p:nvPr>
            <p:ph idx="1"/>
          </p:nvPr>
        </p:nvSpPr>
        <p:spPr>
          <a:xfrm>
            <a:off x="2388706" y="1541417"/>
            <a:ext cx="7530357" cy="3596640"/>
          </a:xfrm>
        </p:spPr>
        <p:txBody>
          <a:bodyPr>
            <a:normAutofit fontScale="85000" lnSpcReduction="20000"/>
          </a:bodyPr>
          <a:lstStyle/>
          <a:p>
            <a:pPr eaLnBrk="1" hangingPunct="1"/>
            <a:r>
              <a:rPr lang="en-US" altLang="en-US" sz="3800">
                <a:cs typeface="Helvetica" panose="020B0604020202020204" pitchFamily="34" charset="0"/>
              </a:rPr>
              <a:t>An individual’s </a:t>
            </a:r>
            <a:r>
              <a:rPr lang="en-US" altLang="en-US" sz="3800" b="1">
                <a:cs typeface="Helvetica" panose="020B0604020202020204" pitchFamily="34" charset="0"/>
              </a:rPr>
              <a:t>personality</a:t>
            </a:r>
          </a:p>
          <a:p>
            <a:pPr eaLnBrk="1" hangingPunct="1"/>
            <a:endParaRPr lang="en-US" altLang="en-US" sz="1300" b="1">
              <a:cs typeface="Helvetica" panose="020B0604020202020204" pitchFamily="34" charset="0"/>
            </a:endParaRPr>
          </a:p>
          <a:p>
            <a:pPr eaLnBrk="1" hangingPunct="1"/>
            <a:r>
              <a:rPr lang="en-US" altLang="en-US" sz="3800" b="1">
                <a:cs typeface="Helvetica" panose="020B0604020202020204" pitchFamily="34" charset="0"/>
              </a:rPr>
              <a:t>Static</a:t>
            </a:r>
            <a:r>
              <a:rPr lang="en-US" altLang="en-US" sz="3800">
                <a:cs typeface="Helvetica" panose="020B0604020202020204" pitchFamily="34" charset="0"/>
              </a:rPr>
              <a:t>, it can change and adapt</a:t>
            </a:r>
          </a:p>
          <a:p>
            <a:pPr eaLnBrk="1" hangingPunct="1"/>
            <a:endParaRPr lang="en-US" altLang="en-US" sz="1300">
              <a:cs typeface="Helvetica" panose="020B0604020202020204" pitchFamily="34" charset="0"/>
            </a:endParaRPr>
          </a:p>
          <a:p>
            <a:pPr eaLnBrk="1" hangingPunct="1"/>
            <a:r>
              <a:rPr lang="en-US" altLang="en-US" sz="3800">
                <a:cs typeface="Helvetica" panose="020B0604020202020204" pitchFamily="34" charset="0"/>
              </a:rPr>
              <a:t>The </a:t>
            </a:r>
            <a:r>
              <a:rPr lang="en-US" altLang="en-US" sz="3800" b="1">
                <a:cs typeface="Helvetica" panose="020B0604020202020204" pitchFamily="34" charset="0"/>
              </a:rPr>
              <a:t>language</a:t>
            </a:r>
            <a:r>
              <a:rPr lang="en-US" altLang="en-US" sz="3800">
                <a:cs typeface="Helvetica" panose="020B0604020202020204" pitchFamily="34" charset="0"/>
              </a:rPr>
              <a:t> a person speaks</a:t>
            </a:r>
          </a:p>
          <a:p>
            <a:pPr eaLnBrk="1" hangingPunct="1"/>
            <a:endParaRPr lang="en-US" altLang="en-US" sz="1300">
              <a:cs typeface="Helvetica" panose="020B0604020202020204" pitchFamily="34" charset="0"/>
            </a:endParaRPr>
          </a:p>
          <a:p>
            <a:pPr eaLnBrk="1" hangingPunct="1"/>
            <a:r>
              <a:rPr lang="en-US" altLang="en-US" sz="3800">
                <a:cs typeface="Helvetica" panose="020B0604020202020204" pitchFamily="34" charset="0"/>
              </a:rPr>
              <a:t>An </a:t>
            </a:r>
            <a:r>
              <a:rPr lang="en-US" altLang="en-US" sz="3800" b="1" i="1">
                <a:cs typeface="Helvetica" panose="020B0604020202020204" pitchFamily="34" charset="0"/>
              </a:rPr>
              <a:t>ethnic or racial group</a:t>
            </a:r>
          </a:p>
          <a:p>
            <a:pPr eaLnBrk="1" hangingPunct="1"/>
            <a:endParaRPr lang="en-US" altLang="en-US" sz="1300" b="1" i="1">
              <a:cs typeface="Helvetica" panose="020B0604020202020204" pitchFamily="34" charset="0"/>
            </a:endParaRPr>
          </a:p>
          <a:p>
            <a:pPr eaLnBrk="1" hangingPunct="1"/>
            <a:r>
              <a:rPr lang="en-US" altLang="en-US" sz="3800">
                <a:cs typeface="Helvetica" panose="020B0604020202020204" pitchFamily="34" charset="0"/>
              </a:rPr>
              <a:t>Solely related to </a:t>
            </a:r>
            <a:r>
              <a:rPr lang="en-US" altLang="en-US" sz="3800" b="1">
                <a:cs typeface="Helvetica" panose="020B0604020202020204" pitchFamily="34" charset="0"/>
              </a:rPr>
              <a:t>geography</a:t>
            </a:r>
          </a:p>
          <a:p>
            <a:pPr eaLnBrk="1" hangingPunct="1"/>
            <a:endParaRPr lang="en-US" altLang="en-US">
              <a:latin typeface="Helvetica" panose="020B0604020202020204" pitchFamily="34" charset="0"/>
              <a:cs typeface="Helvetica" panose="020B0604020202020204" pitchFamily="34" charset="0"/>
            </a:endParaRPr>
          </a:p>
        </p:txBody>
      </p:sp>
      <p:sp>
        <p:nvSpPr>
          <p:cNvPr id="19460" name="TextBox 3"/>
          <p:cNvSpPr txBox="1">
            <a:spLocks noChangeArrowheads="1"/>
          </p:cNvSpPr>
          <p:nvPr/>
        </p:nvSpPr>
        <p:spPr bwMode="auto">
          <a:xfrm>
            <a:off x="3877654" y="5860767"/>
            <a:ext cx="475322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900">
                <a:latin typeface="Open Sans" panose="020B0606030504020204"/>
              </a:rPr>
              <a:t>Adapted from Gonzalez, V.M., Gonzalez, J.T., Freeman, V., &amp; Howard-Pitney, B. (1991). </a:t>
            </a:r>
          </a:p>
        </p:txBody>
      </p:sp>
      <p:sp>
        <p:nvSpPr>
          <p:cNvPr id="3" name="Slide Number Placeholder 2">
            <a:extLst>
              <a:ext uri="{FF2B5EF4-FFF2-40B4-BE49-F238E27FC236}">
                <a16:creationId xmlns:a16="http://schemas.microsoft.com/office/drawing/2014/main" id="{4B7F8C96-33F8-415A-B1A2-7F0958586C70}"/>
              </a:ext>
            </a:extLst>
          </p:cNvPr>
          <p:cNvSpPr>
            <a:spLocks noGrp="1"/>
          </p:cNvSpPr>
          <p:nvPr>
            <p:ph type="sldNum" sz="quarter" idx="12"/>
          </p:nvPr>
        </p:nvSpPr>
        <p:spPr/>
        <p:txBody>
          <a:bodyPr/>
          <a:lstStyle/>
          <a:p>
            <a:fld id="{028F8492-655F-404A-9813-08DC4FC80363}" type="slidenum">
              <a:rPr lang="en-US" smtClean="0"/>
              <a:t>12</a:t>
            </a:fld>
            <a:endParaRPr lang="en-US"/>
          </a:p>
        </p:txBody>
      </p:sp>
    </p:spTree>
    <p:extLst>
      <p:ext uri="{BB962C8B-B14F-4D97-AF65-F5344CB8AC3E}">
        <p14:creationId xmlns:p14="http://schemas.microsoft.com/office/powerpoint/2010/main" val="1307353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680754" y="151529"/>
            <a:ext cx="8560526" cy="1659854"/>
          </a:xfrm>
        </p:spPr>
        <p:txBody>
          <a:bodyPr vert="horz" lIns="68580" tIns="34290" rIns="68580" bIns="34290" rtlCol="0" anchor="ctr">
            <a:normAutofit/>
          </a:bodyPr>
          <a:lstStyle/>
          <a:p>
            <a:pPr algn="ctr"/>
            <a:r>
              <a:rPr lang="en-US" altLang="en-US" sz="4000"/>
              <a:t>How Does Culture Affect an Intervention?</a:t>
            </a:r>
            <a:endParaRPr lang="en-US" altLang="en-US" sz="4000">
              <a:cs typeface="Calibri Light"/>
            </a:endParaRPr>
          </a:p>
        </p:txBody>
      </p:sp>
      <p:pic>
        <p:nvPicPr>
          <p:cNvPr id="5" name="Picture 4">
            <a:extLst>
              <a:ext uri="{FF2B5EF4-FFF2-40B4-BE49-F238E27FC236}">
                <a16:creationId xmlns:a16="http://schemas.microsoft.com/office/drawing/2014/main" id="{D4B941C0-821E-4CC9-9C68-66FD39B983B7}"/>
              </a:ext>
            </a:extLst>
          </p:cNvPr>
          <p:cNvPicPr>
            <a:picLocks noChangeAspect="1"/>
          </p:cNvPicPr>
          <p:nvPr/>
        </p:nvPicPr>
        <p:blipFill>
          <a:blip r:embed="rId3"/>
          <a:stretch>
            <a:fillRect/>
          </a:stretch>
        </p:blipFill>
        <p:spPr>
          <a:xfrm>
            <a:off x="1764030" y="2335145"/>
            <a:ext cx="8661654" cy="2663459"/>
          </a:xfrm>
          <a:prstGeom prst="rect">
            <a:avLst/>
          </a:prstGeom>
        </p:spPr>
      </p:pic>
      <p:sp>
        <p:nvSpPr>
          <p:cNvPr id="4" name="Slide Number Placeholder 3">
            <a:extLst>
              <a:ext uri="{FF2B5EF4-FFF2-40B4-BE49-F238E27FC236}">
                <a16:creationId xmlns:a16="http://schemas.microsoft.com/office/drawing/2014/main" id="{3635EE23-A8C1-4CB7-BC19-527931D8976A}"/>
              </a:ext>
            </a:extLst>
          </p:cNvPr>
          <p:cNvSpPr>
            <a:spLocks noGrp="1"/>
          </p:cNvSpPr>
          <p:nvPr>
            <p:ph type="sldNum" sz="quarter" idx="12"/>
          </p:nvPr>
        </p:nvSpPr>
        <p:spPr>
          <a:xfrm>
            <a:off x="7981950" y="5624513"/>
            <a:ext cx="2057400" cy="273844"/>
          </a:xfrm>
        </p:spPr>
        <p:txBody>
          <a:bodyPr vert="horz" lIns="68580" tIns="34290" rIns="68580" bIns="34290" rtlCol="0" anchor="ctr">
            <a:normAutofit/>
          </a:bodyPr>
          <a:lstStyle/>
          <a:p>
            <a:pPr>
              <a:spcAft>
                <a:spcPts val="450"/>
              </a:spcAft>
            </a:pPr>
            <a:fld id="{028F8492-655F-404A-9813-08DC4FC80363}" type="slidenum">
              <a:rPr lang="en-US" smtClean="0"/>
              <a:pPr>
                <a:spcAft>
                  <a:spcPts val="450"/>
                </a:spcAft>
              </a:pPr>
              <a:t>13</a:t>
            </a:fld>
            <a:endParaRPr lang="en-US"/>
          </a:p>
        </p:txBody>
      </p:sp>
    </p:spTree>
    <p:extLst>
      <p:ext uri="{BB962C8B-B14F-4D97-AF65-F5344CB8AC3E}">
        <p14:creationId xmlns:p14="http://schemas.microsoft.com/office/powerpoint/2010/main" val="28998412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C55317F-53D8-4752-85BF-26A201A58774}"/>
              </a:ext>
            </a:extLst>
          </p:cNvPr>
          <p:cNvSpPr>
            <a:spLocks noGrp="1" noChangeArrowheads="1"/>
          </p:cNvSpPr>
          <p:nvPr>
            <p:ph type="title"/>
          </p:nvPr>
        </p:nvSpPr>
        <p:spPr>
          <a:xfrm>
            <a:off x="1565004" y="353787"/>
            <a:ext cx="8917576" cy="1105989"/>
          </a:xfrm>
        </p:spPr>
        <p:txBody>
          <a:bodyPr>
            <a:noAutofit/>
          </a:bodyPr>
          <a:lstStyle/>
          <a:p>
            <a:pPr algn="ctr" eaLnBrk="1" hangingPunct="1"/>
            <a:r>
              <a:rPr lang="en-US" altLang="en-US"/>
              <a:t>Cultural Influences on Seeking Services</a:t>
            </a:r>
            <a:endParaRPr lang="en-US" altLang="en-US">
              <a:cs typeface="Calibri Light"/>
            </a:endParaRPr>
          </a:p>
        </p:txBody>
      </p:sp>
      <p:graphicFrame>
        <p:nvGraphicFramePr>
          <p:cNvPr id="5" name="Diagram 4">
            <a:extLst>
              <a:ext uri="{FF2B5EF4-FFF2-40B4-BE49-F238E27FC236}">
                <a16:creationId xmlns:a16="http://schemas.microsoft.com/office/drawing/2014/main" id="{3899C892-E015-495E-A607-EF7034302506}"/>
              </a:ext>
            </a:extLst>
          </p:cNvPr>
          <p:cNvGraphicFramePr/>
          <p:nvPr/>
        </p:nvGraphicFramePr>
        <p:xfrm>
          <a:off x="2815856" y="1535906"/>
          <a:ext cx="6560291" cy="39227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A261F0D-ADD6-4163-A810-2E0136E8FC5D}"/>
              </a:ext>
            </a:extLst>
          </p:cNvPr>
          <p:cNvSpPr>
            <a:spLocks noGrp="1"/>
          </p:cNvSpPr>
          <p:nvPr>
            <p:ph type="sldNum" sz="quarter" idx="12"/>
          </p:nvPr>
        </p:nvSpPr>
        <p:spPr/>
        <p:txBody>
          <a:bodyPr/>
          <a:lstStyle/>
          <a:p>
            <a:fld id="{028F8492-655F-404A-9813-08DC4FC80363}" type="slidenum">
              <a:rPr lang="en-US" smtClean="0"/>
              <a:t>14</a:t>
            </a:fld>
            <a:endParaRPr lang="en-US"/>
          </a:p>
        </p:txBody>
      </p:sp>
    </p:spTree>
    <p:extLst>
      <p:ext uri="{BB962C8B-B14F-4D97-AF65-F5344CB8AC3E}">
        <p14:creationId xmlns:p14="http://schemas.microsoft.com/office/powerpoint/2010/main" val="3379832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BC6C6-50BC-4422-9676-36E1F0EE5EE6}"/>
              </a:ext>
            </a:extLst>
          </p:cNvPr>
          <p:cNvSpPr>
            <a:spLocks noGrp="1"/>
          </p:cNvSpPr>
          <p:nvPr>
            <p:ph type="title"/>
          </p:nvPr>
        </p:nvSpPr>
        <p:spPr>
          <a:xfrm>
            <a:off x="2152650" y="51778"/>
            <a:ext cx="7886700" cy="994172"/>
          </a:xfrm>
        </p:spPr>
        <p:txBody>
          <a:bodyPr>
            <a:normAutofit/>
          </a:bodyPr>
          <a:lstStyle/>
          <a:p>
            <a:pPr algn="ctr"/>
            <a:r>
              <a:rPr lang="en-US">
                <a:cs typeface="Arial"/>
              </a:rPr>
              <a:t>Immigrant Paradox</a:t>
            </a:r>
            <a:endParaRPr lang="en-US">
              <a:cs typeface="Arial" panose="020B0604020202020204" pitchFamily="34" charset="0"/>
            </a:endParaRPr>
          </a:p>
        </p:txBody>
      </p:sp>
      <p:sp>
        <p:nvSpPr>
          <p:cNvPr id="3" name="Content Placeholder 2">
            <a:extLst>
              <a:ext uri="{FF2B5EF4-FFF2-40B4-BE49-F238E27FC236}">
                <a16:creationId xmlns:a16="http://schemas.microsoft.com/office/drawing/2014/main" id="{3EE68E7F-A21D-4767-95EA-ABEBAE3CB529}"/>
              </a:ext>
            </a:extLst>
          </p:cNvPr>
          <p:cNvSpPr>
            <a:spLocks noGrp="1"/>
          </p:cNvSpPr>
          <p:nvPr>
            <p:ph idx="1"/>
          </p:nvPr>
        </p:nvSpPr>
        <p:spPr>
          <a:xfrm>
            <a:off x="1872344" y="1218165"/>
            <a:ext cx="8167007" cy="4337510"/>
          </a:xfrm>
        </p:spPr>
        <p:txBody>
          <a:bodyPr>
            <a:normAutofit lnSpcReduction="10000"/>
          </a:bodyPr>
          <a:lstStyle/>
          <a:p>
            <a:pPr marL="0" indent="0">
              <a:buNone/>
            </a:pPr>
            <a:r>
              <a:rPr lang="en-US" sz="2400">
                <a:cs typeface="Arial" panose="020B0604020202020204" pitchFamily="34" charset="0"/>
              </a:rPr>
              <a:t>Immigrant adolescents, relative to US-born peers are healthier from birth (e.g., lower infant mortality rates, higher birth rates) </a:t>
            </a:r>
          </a:p>
          <a:p>
            <a:r>
              <a:rPr lang="en-US" sz="2400">
                <a:cs typeface="Arial" panose="020B0604020202020204" pitchFamily="34" charset="0"/>
              </a:rPr>
              <a:t>have fewer physical health problems </a:t>
            </a:r>
          </a:p>
          <a:p>
            <a:r>
              <a:rPr lang="en-US" sz="2400">
                <a:cs typeface="Arial" panose="020B0604020202020204" pitchFamily="34" charset="0"/>
              </a:rPr>
              <a:t>are less likely to be depressed </a:t>
            </a:r>
          </a:p>
          <a:p>
            <a:r>
              <a:rPr lang="en-US" sz="2400">
                <a:cs typeface="Arial" panose="020B0604020202020204" pitchFamily="34" charset="0"/>
              </a:rPr>
              <a:t>have less experience with sex </a:t>
            </a:r>
          </a:p>
          <a:p>
            <a:r>
              <a:rPr lang="en-US" sz="2400">
                <a:cs typeface="Arial" panose="020B0604020202020204" pitchFamily="34" charset="0"/>
              </a:rPr>
              <a:t>are less likely to engage in delinquent and violent behavior </a:t>
            </a:r>
          </a:p>
          <a:p>
            <a:r>
              <a:rPr lang="en-US" sz="2400">
                <a:cs typeface="Arial" panose="020B0604020202020204" pitchFamily="34" charset="0"/>
              </a:rPr>
              <a:t>are less likely to use controlled substances </a:t>
            </a:r>
          </a:p>
          <a:p>
            <a:pPr lvl="1">
              <a:buFont typeface="Courier New" panose="02070309020205020404" pitchFamily="49" charset="0"/>
              <a:buChar char="o"/>
            </a:pPr>
            <a:r>
              <a:rPr lang="en-US" sz="2400">
                <a:cs typeface="Arial" panose="020B0604020202020204" pitchFamily="34" charset="0"/>
              </a:rPr>
              <a:t>perform better in school (i.e., have higher grades) spend more time on homework and have higher achievement-related goals</a:t>
            </a:r>
            <a:endParaRPr lang="es-CO" sz="2400">
              <a:cs typeface="Arial" panose="020B0604020202020204" pitchFamily="34" charset="0"/>
            </a:endParaRPr>
          </a:p>
          <a:p>
            <a:pPr marL="0" indent="0">
              <a:buNone/>
            </a:pPr>
            <a:endParaRPr lang="es-CO">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92A0981-5A9D-4477-BB74-D9D0F77A59E6}"/>
              </a:ext>
            </a:extLst>
          </p:cNvPr>
          <p:cNvSpPr/>
          <p:nvPr/>
        </p:nvSpPr>
        <p:spPr>
          <a:xfrm>
            <a:off x="1942012" y="5792183"/>
            <a:ext cx="7332673" cy="276999"/>
          </a:xfrm>
          <a:prstGeom prst="rect">
            <a:avLst/>
          </a:prstGeom>
        </p:spPr>
        <p:txBody>
          <a:bodyPr wrap="square">
            <a:spAutoFit/>
          </a:bodyPr>
          <a:lstStyle/>
          <a:p>
            <a:pPr defTabSz="685800">
              <a:defRPr/>
            </a:pPr>
            <a:r>
              <a:rPr lang="da-DK" sz="1200">
                <a:solidFill>
                  <a:prstClr val="black"/>
                </a:solidFill>
                <a:latin typeface="Arial" panose="020B0604020202020204" pitchFamily="34" charset="0"/>
                <a:cs typeface="Arial" panose="020B0604020202020204" pitchFamily="34" charset="0"/>
              </a:rPr>
              <a:t>Gil et al 2000; Gfroerer &amp; Tan, 2003; Hussey et al., 2007; Cavanagh, 2007</a:t>
            </a:r>
            <a:endParaRPr lang="es-CO" sz="1200">
              <a:solidFill>
                <a:prstClr val="black"/>
              </a:solidFill>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11224085-023E-4186-9C82-E9FDD51189C9}"/>
              </a:ext>
            </a:extLst>
          </p:cNvPr>
          <p:cNvSpPr>
            <a:spLocks noGrp="1"/>
          </p:cNvSpPr>
          <p:nvPr>
            <p:ph type="sldNum" sz="quarter" idx="12"/>
          </p:nvPr>
        </p:nvSpPr>
        <p:spPr/>
        <p:txBody>
          <a:bodyPr/>
          <a:lstStyle/>
          <a:p>
            <a:fld id="{028F8492-655F-404A-9813-08DC4FC80363}" type="slidenum">
              <a:rPr lang="en-US" smtClean="0"/>
              <a:t>15</a:t>
            </a:fld>
            <a:endParaRPr lang="en-US"/>
          </a:p>
        </p:txBody>
      </p:sp>
    </p:spTree>
    <p:extLst>
      <p:ext uri="{BB962C8B-B14F-4D97-AF65-F5344CB8AC3E}">
        <p14:creationId xmlns:p14="http://schemas.microsoft.com/office/powerpoint/2010/main" val="2776785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AEAAB-12FE-44AD-9EAF-B6BDC5E3ECF2}"/>
              </a:ext>
            </a:extLst>
          </p:cNvPr>
          <p:cNvSpPr>
            <a:spLocks noGrp="1"/>
          </p:cNvSpPr>
          <p:nvPr>
            <p:ph type="title"/>
          </p:nvPr>
        </p:nvSpPr>
        <p:spPr>
          <a:xfrm>
            <a:off x="1989365" y="566784"/>
            <a:ext cx="7886700" cy="840301"/>
          </a:xfrm>
        </p:spPr>
        <p:txBody>
          <a:bodyPr/>
          <a:lstStyle/>
          <a:p>
            <a:pPr algn="ctr"/>
            <a:r>
              <a:rPr lang="en-US">
                <a:cs typeface="Arial"/>
              </a:rPr>
              <a:t>Ethnic/Racial Socialization</a:t>
            </a:r>
          </a:p>
        </p:txBody>
      </p:sp>
      <p:sp>
        <p:nvSpPr>
          <p:cNvPr id="3" name="Content Placeholder 2">
            <a:extLst>
              <a:ext uri="{FF2B5EF4-FFF2-40B4-BE49-F238E27FC236}">
                <a16:creationId xmlns:a16="http://schemas.microsoft.com/office/drawing/2014/main" id="{799C6962-AB42-4DE7-AD88-4B513C4410CA}"/>
              </a:ext>
            </a:extLst>
          </p:cNvPr>
          <p:cNvSpPr>
            <a:spLocks noGrp="1"/>
          </p:cNvSpPr>
          <p:nvPr>
            <p:ph idx="1"/>
          </p:nvPr>
        </p:nvSpPr>
        <p:spPr>
          <a:xfrm>
            <a:off x="1744649" y="1972421"/>
            <a:ext cx="8294702" cy="3225442"/>
          </a:xfrm>
        </p:spPr>
        <p:txBody>
          <a:bodyPr vert="horz" lIns="68580" tIns="34290" rIns="68580" bIns="34290" rtlCol="0" anchor="t">
            <a:normAutofit/>
          </a:bodyPr>
          <a:lstStyle/>
          <a:p>
            <a:r>
              <a:rPr lang="en-US" sz="2700">
                <a:cs typeface="Arial"/>
              </a:rPr>
              <a:t>Process through which parents transmit </a:t>
            </a:r>
            <a:r>
              <a:rPr lang="en-US" sz="2700" b="1">
                <a:cs typeface="Arial"/>
              </a:rPr>
              <a:t>cultural values</a:t>
            </a:r>
            <a:r>
              <a:rPr lang="en-US" sz="2700">
                <a:cs typeface="Arial"/>
              </a:rPr>
              <a:t>, beliefs, traditions and behavioral norms to their children</a:t>
            </a:r>
            <a:endParaRPr lang="en-US">
              <a:cs typeface="Arial" panose="020B0604020202020204" pitchFamily="34" charset="0"/>
            </a:endParaRPr>
          </a:p>
          <a:p>
            <a:r>
              <a:rPr lang="en-US" sz="2700">
                <a:cs typeface="Arial"/>
              </a:rPr>
              <a:t>Socialization of ethnic minority children is central to their development </a:t>
            </a:r>
          </a:p>
          <a:p>
            <a:r>
              <a:rPr lang="en-US" sz="2700">
                <a:cs typeface="Arial"/>
              </a:rPr>
              <a:t>Serves to promote the behavioral competence of children within their own culture of origin</a:t>
            </a:r>
          </a:p>
        </p:txBody>
      </p:sp>
      <p:sp>
        <p:nvSpPr>
          <p:cNvPr id="5" name="Slide Number Placeholder 4">
            <a:extLst>
              <a:ext uri="{FF2B5EF4-FFF2-40B4-BE49-F238E27FC236}">
                <a16:creationId xmlns:a16="http://schemas.microsoft.com/office/drawing/2014/main" id="{CE31594D-9F80-4A32-8277-5D43551CCAD2}"/>
              </a:ext>
            </a:extLst>
          </p:cNvPr>
          <p:cNvSpPr>
            <a:spLocks noGrp="1"/>
          </p:cNvSpPr>
          <p:nvPr>
            <p:ph type="sldNum" sz="quarter" idx="12"/>
          </p:nvPr>
        </p:nvSpPr>
        <p:spPr/>
        <p:txBody>
          <a:bodyPr/>
          <a:lstStyle/>
          <a:p>
            <a:fld id="{028F8492-655F-404A-9813-08DC4FC80363}" type="slidenum">
              <a:rPr lang="en-US" smtClean="0"/>
              <a:t>16</a:t>
            </a:fld>
            <a:endParaRPr lang="en-US"/>
          </a:p>
        </p:txBody>
      </p:sp>
    </p:spTree>
    <p:extLst>
      <p:ext uri="{BB962C8B-B14F-4D97-AF65-F5344CB8AC3E}">
        <p14:creationId xmlns:p14="http://schemas.microsoft.com/office/powerpoint/2010/main" val="18587801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5F835DD-EE1F-4362-1B10-751FF322B436}"/>
              </a:ext>
            </a:extLst>
          </p:cNvPr>
          <p:cNvSpPr>
            <a:spLocks noGrp="1" noChangeArrowheads="1"/>
          </p:cNvSpPr>
          <p:nvPr>
            <p:ph type="title"/>
          </p:nvPr>
        </p:nvSpPr>
        <p:spPr>
          <a:xfrm>
            <a:off x="2381700" y="3425"/>
            <a:ext cx="8090451" cy="1325563"/>
          </a:xfrm>
        </p:spPr>
        <p:txBody>
          <a:bodyPr>
            <a:normAutofit/>
          </a:bodyPr>
          <a:lstStyle/>
          <a:p>
            <a:r>
              <a:rPr lang="en-US" altLang="en-US">
                <a:solidFill>
                  <a:schemeClr val="accent2"/>
                </a:solidFill>
              </a:rPr>
              <a:t>Influences of culture on health</a:t>
            </a:r>
          </a:p>
        </p:txBody>
      </p:sp>
      <p:sp>
        <p:nvSpPr>
          <p:cNvPr id="29699" name="Rectangle 3">
            <a:extLst>
              <a:ext uri="{FF2B5EF4-FFF2-40B4-BE49-F238E27FC236}">
                <a16:creationId xmlns:a16="http://schemas.microsoft.com/office/drawing/2014/main" id="{96841B85-A5D2-11C3-C4C6-5048A3DE61C9}"/>
              </a:ext>
            </a:extLst>
          </p:cNvPr>
          <p:cNvSpPr>
            <a:spLocks noGrp="1" noChangeArrowheads="1"/>
          </p:cNvSpPr>
          <p:nvPr>
            <p:ph type="body" sz="half" idx="4294967295"/>
          </p:nvPr>
        </p:nvSpPr>
        <p:spPr>
          <a:xfrm>
            <a:off x="1352321" y="1339919"/>
            <a:ext cx="8680001" cy="4895781"/>
          </a:xfrm>
        </p:spPr>
        <p:txBody>
          <a:bodyPr>
            <a:normAutofit fontScale="25000" lnSpcReduction="20000"/>
          </a:bodyPr>
          <a:lstStyle/>
          <a:p>
            <a:pPr>
              <a:lnSpc>
                <a:spcPct val="120000"/>
              </a:lnSpc>
            </a:pPr>
            <a:r>
              <a:rPr lang="en-US" altLang="en-US" sz="12800"/>
              <a:t>Health in general is influenced by </a:t>
            </a:r>
          </a:p>
          <a:p>
            <a:pPr lvl="1">
              <a:lnSpc>
                <a:spcPct val="120000"/>
              </a:lnSpc>
            </a:pPr>
            <a:r>
              <a:rPr lang="en-US" altLang="en-US" sz="12800"/>
              <a:t>The environment</a:t>
            </a:r>
          </a:p>
          <a:p>
            <a:pPr lvl="1">
              <a:lnSpc>
                <a:spcPct val="120000"/>
              </a:lnSpc>
            </a:pPr>
            <a:r>
              <a:rPr lang="en-US" altLang="en-US" sz="12800"/>
              <a:t>Your genetics</a:t>
            </a:r>
          </a:p>
          <a:p>
            <a:pPr lvl="1">
              <a:lnSpc>
                <a:spcPct val="120000"/>
              </a:lnSpc>
            </a:pPr>
            <a:r>
              <a:rPr lang="en-US" altLang="en-US" sz="12800"/>
              <a:t>Socioeconomic and</a:t>
            </a:r>
          </a:p>
          <a:p>
            <a:pPr lvl="1">
              <a:lnSpc>
                <a:spcPct val="120000"/>
              </a:lnSpc>
            </a:pPr>
            <a:r>
              <a:rPr lang="en-US" altLang="en-US" sz="12800"/>
              <a:t>Social and cultural factors</a:t>
            </a:r>
          </a:p>
          <a:p>
            <a:pPr>
              <a:lnSpc>
                <a:spcPct val="120000"/>
              </a:lnSpc>
            </a:pPr>
            <a:r>
              <a:rPr lang="en-US" altLang="en-US" sz="12800"/>
              <a:t>Everyone has a cultural background. </a:t>
            </a:r>
          </a:p>
          <a:p>
            <a:pPr>
              <a:lnSpc>
                <a:spcPct val="120000"/>
              </a:lnSpc>
            </a:pPr>
            <a:r>
              <a:rPr lang="en-US" altLang="en-US" sz="12800"/>
              <a:t>Culture defines what we think, what we say and what we do.  </a:t>
            </a:r>
          </a:p>
          <a:p>
            <a:pPr lvl="1">
              <a:lnSpc>
                <a:spcPct val="80000"/>
              </a:lnSpc>
            </a:pPr>
            <a:endParaRPr lang="en-AU" altLang="en-US"/>
          </a:p>
          <a:p>
            <a:pPr lvl="1">
              <a:lnSpc>
                <a:spcPct val="80000"/>
              </a:lnSpc>
            </a:pPr>
            <a:endParaRPr lang="en-AU" altLang="en-US" sz="2900"/>
          </a:p>
          <a:p>
            <a:pPr>
              <a:lnSpc>
                <a:spcPct val="80000"/>
              </a:lnSpc>
              <a:buFont typeface="Wingdings" panose="05000000000000000000" pitchFamily="2" charset="2"/>
              <a:buNone/>
            </a:pPr>
            <a:endParaRPr lang="en-AU" altLang="en-US" sz="1100"/>
          </a:p>
          <a:p>
            <a:pPr>
              <a:lnSpc>
                <a:spcPct val="80000"/>
              </a:lnSpc>
              <a:buFont typeface="Wingdings" panose="05000000000000000000" pitchFamily="2" charset="2"/>
              <a:buNone/>
            </a:pPr>
            <a:r>
              <a:rPr lang="en-AU" altLang="en-US" sz="1200">
                <a:solidFill>
                  <a:srgbClr val="7F787F"/>
                </a:solidFill>
              </a:rPr>
              <a:t>		</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B4F40A3-91CC-0853-A1E2-D2B55155BC0E}"/>
              </a:ext>
            </a:extLst>
          </p:cNvPr>
          <p:cNvSpPr>
            <a:spLocks noGrp="1" noChangeArrowheads="1"/>
          </p:cNvSpPr>
          <p:nvPr>
            <p:ph type="title"/>
          </p:nvPr>
        </p:nvSpPr>
        <p:spPr>
          <a:xfrm>
            <a:off x="1806571" y="344715"/>
            <a:ext cx="8090451" cy="1325563"/>
          </a:xfrm>
        </p:spPr>
        <p:txBody>
          <a:bodyPr/>
          <a:lstStyle/>
          <a:p>
            <a:r>
              <a:rPr lang="en-US" altLang="en-US">
                <a:solidFill>
                  <a:schemeClr val="accent2"/>
                </a:solidFill>
              </a:rPr>
              <a:t>Influences of culture on health</a:t>
            </a:r>
          </a:p>
        </p:txBody>
      </p:sp>
      <p:sp>
        <p:nvSpPr>
          <p:cNvPr id="32771" name="Rectangle 3">
            <a:extLst>
              <a:ext uri="{FF2B5EF4-FFF2-40B4-BE49-F238E27FC236}">
                <a16:creationId xmlns:a16="http://schemas.microsoft.com/office/drawing/2014/main" id="{4E5D3C25-6470-2AA3-DD3F-035ECD589334}"/>
              </a:ext>
            </a:extLst>
          </p:cNvPr>
          <p:cNvSpPr>
            <a:spLocks noGrp="1" noChangeArrowheads="1"/>
          </p:cNvSpPr>
          <p:nvPr>
            <p:ph type="body" idx="1"/>
          </p:nvPr>
        </p:nvSpPr>
        <p:spPr>
          <a:xfrm>
            <a:off x="1924595" y="1567543"/>
            <a:ext cx="8216629" cy="4391932"/>
          </a:xfrm>
        </p:spPr>
        <p:txBody>
          <a:bodyPr/>
          <a:lstStyle/>
          <a:p>
            <a:pPr>
              <a:buFont typeface="Wingdings" panose="05000000000000000000" pitchFamily="2" charset="2"/>
              <a:buNone/>
            </a:pPr>
            <a:r>
              <a:rPr lang="en-US" altLang="en-US" sz="3200"/>
              <a:t>Culture impacts on </a:t>
            </a:r>
          </a:p>
          <a:p>
            <a:r>
              <a:rPr lang="en-US" altLang="en-US" sz="3200"/>
              <a:t>An individual’s perception of health and illness</a:t>
            </a:r>
          </a:p>
          <a:p>
            <a:r>
              <a:rPr lang="en-US" altLang="en-US" sz="3200"/>
              <a:t>Their health </a:t>
            </a:r>
            <a:r>
              <a:rPr lang="en-US" altLang="en-US" sz="3200" err="1"/>
              <a:t>behaviour</a:t>
            </a:r>
            <a:endParaRPr lang="en-US" altLang="en-US" sz="3200"/>
          </a:p>
          <a:p>
            <a:r>
              <a:rPr lang="en-US" altLang="en-US" sz="3200"/>
              <a:t>beliefs of what is a health issue</a:t>
            </a:r>
          </a:p>
          <a:p>
            <a:r>
              <a:rPr lang="en-US" altLang="en-US" sz="3200"/>
              <a:t>why they have the illness and </a:t>
            </a:r>
          </a:p>
          <a:p>
            <a:r>
              <a:rPr lang="en-US" altLang="en-US" sz="3200"/>
              <a:t>influences how people perceive they should talk about the illness.</a:t>
            </a:r>
            <a:r>
              <a:rPr lang="en-US" altLang="en-US" sz="2400"/>
              <a:t>  </a:t>
            </a:r>
          </a:p>
          <a:p>
            <a:pPr>
              <a:buFont typeface="Wingdings" panose="05000000000000000000" pitchFamily="2" charset="2"/>
              <a:buNone/>
            </a:pPr>
            <a:endParaRPr lang="en-AU" altLang="en-US" sz="2800"/>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756CFC86-A1F6-7FDA-43B1-21EDFAC546D5}"/>
              </a:ext>
            </a:extLst>
          </p:cNvPr>
          <p:cNvSpPr>
            <a:spLocks noGrp="1" noChangeArrowheads="1"/>
          </p:cNvSpPr>
          <p:nvPr>
            <p:ph type="title"/>
          </p:nvPr>
        </p:nvSpPr>
        <p:spPr>
          <a:xfrm>
            <a:off x="1971721" y="414337"/>
            <a:ext cx="7308850" cy="973138"/>
          </a:xfrm>
        </p:spPr>
        <p:txBody>
          <a:bodyPr/>
          <a:lstStyle/>
          <a:p>
            <a:r>
              <a:rPr lang="en-AU" altLang="en-US" sz="3900" b="1">
                <a:solidFill>
                  <a:schemeClr val="accent2"/>
                </a:solidFill>
              </a:rPr>
              <a:t> </a:t>
            </a:r>
            <a:r>
              <a:rPr lang="en-AU" altLang="en-US">
                <a:solidFill>
                  <a:schemeClr val="accent2"/>
                </a:solidFill>
              </a:rPr>
              <a:t>Influences of culture on health</a:t>
            </a:r>
          </a:p>
        </p:txBody>
      </p:sp>
      <p:sp>
        <p:nvSpPr>
          <p:cNvPr id="33795" name="Rectangle 3">
            <a:extLst>
              <a:ext uri="{FF2B5EF4-FFF2-40B4-BE49-F238E27FC236}">
                <a16:creationId xmlns:a16="http://schemas.microsoft.com/office/drawing/2014/main" id="{35779952-0BB2-434A-8771-1605605BB158}"/>
              </a:ext>
            </a:extLst>
          </p:cNvPr>
          <p:cNvSpPr>
            <a:spLocks noGrp="1" noChangeArrowheads="1"/>
          </p:cNvSpPr>
          <p:nvPr>
            <p:ph type="body" idx="1"/>
          </p:nvPr>
        </p:nvSpPr>
        <p:spPr>
          <a:xfrm>
            <a:off x="1847850" y="1611085"/>
            <a:ext cx="8128000" cy="3953692"/>
          </a:xfrm>
        </p:spPr>
        <p:txBody>
          <a:bodyPr/>
          <a:lstStyle/>
          <a:p>
            <a:r>
              <a:rPr lang="en-US" altLang="en-US" sz="3200"/>
              <a:t>Being able to recognize accept and respect cultural similarities and differences is an important factor in the</a:t>
            </a:r>
          </a:p>
          <a:p>
            <a:pPr lvl="1"/>
            <a:r>
              <a:rPr lang="en-US" altLang="en-US" sz="3400"/>
              <a:t>delivery of effective health care services and </a:t>
            </a:r>
          </a:p>
          <a:p>
            <a:pPr lvl="1"/>
            <a:r>
              <a:rPr lang="en-US" altLang="en-US" sz="3400"/>
              <a:t>ability to provide this service within a cultural context.</a:t>
            </a:r>
            <a:endParaRPr lang="en-AU" altLang="en-US"/>
          </a:p>
          <a:p>
            <a:pPr>
              <a:lnSpc>
                <a:spcPct val="80000"/>
              </a:lnSpc>
              <a:buFont typeface="Wingdings" panose="05000000000000000000" pitchFamily="2" charset="2"/>
              <a:buNone/>
            </a:pPr>
            <a:endParaRPr lang="en-AU" altLang="en-US" sz="1400"/>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3B49EA-9F16-530F-4FAC-850325FB022D}"/>
              </a:ext>
            </a:extLst>
          </p:cNvPr>
          <p:cNvPicPr>
            <a:picLocks noChangeAspect="1"/>
          </p:cNvPicPr>
          <p:nvPr/>
        </p:nvPicPr>
        <p:blipFill rotWithShape="1">
          <a:blip r:embed="rId2"/>
          <a:srcRect l="22869" r="26424"/>
          <a:stretch/>
        </p:blipFill>
        <p:spPr>
          <a:xfrm>
            <a:off x="1524021" y="11"/>
            <a:ext cx="2795431" cy="598427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DF653F77-FD21-417F-96AE-3F9CB6487894}"/>
              </a:ext>
            </a:extLst>
          </p:cNvPr>
          <p:cNvSpPr>
            <a:spLocks noGrp="1"/>
          </p:cNvSpPr>
          <p:nvPr>
            <p:ph idx="4294967295"/>
          </p:nvPr>
        </p:nvSpPr>
        <p:spPr>
          <a:xfrm>
            <a:off x="5718857" y="1339442"/>
            <a:ext cx="4687887" cy="3484562"/>
          </a:xfrm>
        </p:spPr>
        <p:txBody>
          <a:bodyPr>
            <a:normAutofit/>
          </a:bodyPr>
          <a:lstStyle/>
          <a:p>
            <a:pPr marL="0" indent="0">
              <a:buNone/>
            </a:pPr>
            <a:r>
              <a:rPr lang="en-US" sz="3600" i="1"/>
              <a:t>America’s health care system is neither healthy, caring, nor a system.</a:t>
            </a:r>
          </a:p>
          <a:p>
            <a:pPr marL="0" indent="0">
              <a:buNone/>
            </a:pPr>
            <a:endParaRPr lang="en-US" sz="3600"/>
          </a:p>
          <a:p>
            <a:pPr marL="0" indent="0" algn="r">
              <a:buNone/>
            </a:pPr>
            <a:r>
              <a:rPr lang="en-US" sz="3600"/>
              <a:t>Walter Cronkite</a:t>
            </a:r>
            <a:endParaRPr lang="es-CO" sz="3600"/>
          </a:p>
        </p:txBody>
      </p:sp>
    </p:spTree>
    <p:extLst>
      <p:ext uri="{BB962C8B-B14F-4D97-AF65-F5344CB8AC3E}">
        <p14:creationId xmlns:p14="http://schemas.microsoft.com/office/powerpoint/2010/main" val="2346063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A5A7E3C5-300C-A9D6-065E-3478CFDC861D}"/>
              </a:ext>
            </a:extLst>
          </p:cNvPr>
          <p:cNvSpPr>
            <a:spLocks noGrp="1" noChangeArrowheads="1"/>
          </p:cNvSpPr>
          <p:nvPr>
            <p:ph type="title"/>
          </p:nvPr>
        </p:nvSpPr>
        <p:spPr>
          <a:xfrm>
            <a:off x="1601556" y="154215"/>
            <a:ext cx="8090451" cy="1325563"/>
          </a:xfrm>
        </p:spPr>
        <p:txBody>
          <a:bodyPr/>
          <a:lstStyle/>
          <a:p>
            <a:r>
              <a:rPr lang="en-US" altLang="en-US">
                <a:solidFill>
                  <a:schemeClr val="accent2"/>
                </a:solidFill>
              </a:rPr>
              <a:t>Factors impacting on health care</a:t>
            </a:r>
          </a:p>
        </p:txBody>
      </p:sp>
      <p:sp>
        <p:nvSpPr>
          <p:cNvPr id="34819" name="Rectangle 3">
            <a:extLst>
              <a:ext uri="{FF2B5EF4-FFF2-40B4-BE49-F238E27FC236}">
                <a16:creationId xmlns:a16="http://schemas.microsoft.com/office/drawing/2014/main" id="{48EC9938-DCF7-277C-F26F-294436521406}"/>
              </a:ext>
            </a:extLst>
          </p:cNvPr>
          <p:cNvSpPr>
            <a:spLocks noChangeArrowheads="1"/>
          </p:cNvSpPr>
          <p:nvPr/>
        </p:nvSpPr>
        <p:spPr bwMode="auto">
          <a:xfrm>
            <a:off x="1740851" y="1477148"/>
            <a:ext cx="8710295" cy="479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003399"/>
              </a:buClr>
              <a:buSzPct val="60000"/>
              <a:buFont typeface="Wingdings" panose="05000000000000000000" pitchFamily="2" charset="2"/>
              <a:buChar char="n"/>
              <a:defRPr sz="3200">
                <a:solidFill>
                  <a:srgbClr val="333333"/>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rgbClr val="333333"/>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333333"/>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333333"/>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333333"/>
                </a:solidFill>
                <a:latin typeface="Tahoma" panose="020B0604030504040204" pitchFamily="34" charset="0"/>
              </a:defRPr>
            </a:lvl5pPr>
            <a:lvl6pPr marL="2514600" indent="-228600" fontAlgn="base">
              <a:spcBef>
                <a:spcPct val="20000"/>
              </a:spcBef>
              <a:spcAft>
                <a:spcPct val="0"/>
              </a:spcAft>
              <a:buClr>
                <a:schemeClr val="accent1"/>
              </a:buClr>
              <a:buSzPct val="50000"/>
              <a:buFont typeface="Wingdings" panose="05000000000000000000" pitchFamily="2" charset="2"/>
              <a:buChar char="n"/>
              <a:defRPr sz="2000">
                <a:solidFill>
                  <a:srgbClr val="333333"/>
                </a:solidFill>
                <a:latin typeface="Tahoma" panose="020B0604030504040204" pitchFamily="34" charset="0"/>
              </a:defRPr>
            </a:lvl6pPr>
            <a:lvl7pPr marL="2971800" indent="-228600" fontAlgn="base">
              <a:spcBef>
                <a:spcPct val="20000"/>
              </a:spcBef>
              <a:spcAft>
                <a:spcPct val="0"/>
              </a:spcAft>
              <a:buClr>
                <a:schemeClr val="accent1"/>
              </a:buClr>
              <a:buSzPct val="50000"/>
              <a:buFont typeface="Wingdings" panose="05000000000000000000" pitchFamily="2" charset="2"/>
              <a:buChar char="n"/>
              <a:defRPr sz="2000">
                <a:solidFill>
                  <a:srgbClr val="333333"/>
                </a:solidFill>
                <a:latin typeface="Tahoma" panose="020B0604030504040204" pitchFamily="34" charset="0"/>
              </a:defRPr>
            </a:lvl7pPr>
            <a:lvl8pPr marL="3429000" indent="-228600" fontAlgn="base">
              <a:spcBef>
                <a:spcPct val="20000"/>
              </a:spcBef>
              <a:spcAft>
                <a:spcPct val="0"/>
              </a:spcAft>
              <a:buClr>
                <a:schemeClr val="accent1"/>
              </a:buClr>
              <a:buSzPct val="50000"/>
              <a:buFont typeface="Wingdings" panose="05000000000000000000" pitchFamily="2" charset="2"/>
              <a:buChar char="n"/>
              <a:defRPr sz="2000">
                <a:solidFill>
                  <a:srgbClr val="333333"/>
                </a:solidFill>
                <a:latin typeface="Tahoma" panose="020B0604030504040204" pitchFamily="34" charset="0"/>
              </a:defRPr>
            </a:lvl8pPr>
            <a:lvl9pPr marL="3886200" indent="-228600" fontAlgn="base">
              <a:spcBef>
                <a:spcPct val="20000"/>
              </a:spcBef>
              <a:spcAft>
                <a:spcPct val="0"/>
              </a:spcAft>
              <a:buClr>
                <a:schemeClr val="accent1"/>
              </a:buClr>
              <a:buSzPct val="50000"/>
              <a:buFont typeface="Wingdings" panose="05000000000000000000" pitchFamily="2" charset="2"/>
              <a:buChar char="n"/>
              <a:defRPr sz="2000">
                <a:solidFill>
                  <a:srgbClr val="333333"/>
                </a:solidFill>
                <a:latin typeface="Tahoma" panose="020B0604030504040204" pitchFamily="34" charset="0"/>
              </a:defRPr>
            </a:lvl9pPr>
          </a:lstStyle>
          <a:p>
            <a:pPr marL="457200" lvl="1" indent="-457200">
              <a:spcBef>
                <a:spcPts val="0"/>
              </a:spcBef>
              <a:buClrTx/>
              <a:buSzPct val="100000"/>
              <a:buFont typeface="Arial" panose="020B0604020202020204" pitchFamily="34" charset="0"/>
              <a:buChar char="•"/>
            </a:pPr>
            <a:r>
              <a:rPr lang="en-US" altLang="en-US" sz="3200">
                <a:latin typeface="+mn-lt"/>
              </a:rPr>
              <a:t>Language barriers and accents</a:t>
            </a:r>
          </a:p>
          <a:p>
            <a:pPr marL="457200" lvl="1" indent="-457200">
              <a:spcBef>
                <a:spcPts val="0"/>
              </a:spcBef>
              <a:buClrTx/>
              <a:buSzPct val="100000"/>
              <a:buFont typeface="Arial" panose="020B0604020202020204" pitchFamily="34" charset="0"/>
              <a:buChar char="•"/>
            </a:pPr>
            <a:r>
              <a:rPr lang="en-US" altLang="en-US" sz="3200">
                <a:latin typeface="+mn-lt"/>
              </a:rPr>
              <a:t>Communication </a:t>
            </a:r>
          </a:p>
          <a:p>
            <a:pPr marL="457200" lvl="1" indent="-457200">
              <a:spcBef>
                <a:spcPts val="0"/>
              </a:spcBef>
              <a:buClrTx/>
              <a:buSzPct val="100000"/>
              <a:buFont typeface="Arial" panose="020B0604020202020204" pitchFamily="34" charset="0"/>
              <a:buChar char="•"/>
            </a:pPr>
            <a:r>
              <a:rPr lang="en-US" altLang="en-US" sz="3200">
                <a:latin typeface="+mn-lt"/>
              </a:rPr>
              <a:t>Universal cultural patterns /norms </a:t>
            </a:r>
          </a:p>
          <a:p>
            <a:pPr marL="457200" lvl="1" indent="-457200">
              <a:spcBef>
                <a:spcPts val="0"/>
              </a:spcBef>
              <a:buClrTx/>
              <a:buSzPct val="100000"/>
              <a:buFont typeface="Arial" panose="020B0604020202020204" pitchFamily="34" charset="0"/>
              <a:buChar char="•"/>
            </a:pPr>
            <a:r>
              <a:rPr lang="en-US" altLang="en-US" sz="3200">
                <a:latin typeface="+mn-lt"/>
              </a:rPr>
              <a:t>Contextual factors </a:t>
            </a:r>
            <a:r>
              <a:rPr lang="en-US" altLang="en-US" sz="3200" err="1">
                <a:latin typeface="+mn-lt"/>
              </a:rPr>
              <a:t>eg</a:t>
            </a:r>
            <a:r>
              <a:rPr lang="en-US" altLang="en-US" sz="3200">
                <a:latin typeface="+mn-lt"/>
              </a:rPr>
              <a:t> housing, educational level, socio-economic status</a:t>
            </a:r>
          </a:p>
          <a:p>
            <a:pPr marL="457200" lvl="1" indent="-457200">
              <a:spcBef>
                <a:spcPts val="0"/>
              </a:spcBef>
              <a:buClrTx/>
              <a:buSzPct val="100000"/>
              <a:buFont typeface="Arial" panose="020B0604020202020204" pitchFamily="34" charset="0"/>
              <a:buChar char="•"/>
            </a:pPr>
            <a:r>
              <a:rPr lang="en-US" altLang="en-US" sz="3200">
                <a:latin typeface="+mn-lt"/>
              </a:rPr>
              <a:t>Health beliefs </a:t>
            </a:r>
          </a:p>
          <a:p>
            <a:pPr marL="457200" lvl="1" indent="-457200">
              <a:spcBef>
                <a:spcPts val="0"/>
              </a:spcBef>
              <a:buClrTx/>
              <a:buSzPct val="100000"/>
              <a:buFont typeface="Arial" panose="020B0604020202020204" pitchFamily="34" charset="0"/>
              <a:buChar char="•"/>
            </a:pPr>
            <a:r>
              <a:rPr lang="en-US" altLang="en-US" sz="3200">
                <a:latin typeface="+mn-lt"/>
              </a:rPr>
              <a:t>Acculturation continuum factors or level of cultural adaptation </a:t>
            </a:r>
          </a:p>
          <a:p>
            <a:pPr marL="457200" lvl="1" indent="-457200">
              <a:spcBef>
                <a:spcPts val="0"/>
              </a:spcBef>
              <a:buClrTx/>
              <a:buSzPct val="100000"/>
              <a:buFont typeface="Arial" panose="020B0604020202020204" pitchFamily="34" charset="0"/>
              <a:buChar char="•"/>
            </a:pPr>
            <a:r>
              <a:rPr lang="en-US" altLang="en-US" sz="3200">
                <a:latin typeface="+mn-lt"/>
              </a:rPr>
              <a:t>Alternate treatments</a:t>
            </a:r>
          </a:p>
          <a:p>
            <a:pPr marL="457200" lvl="1" indent="0">
              <a:buNone/>
            </a:pPr>
            <a:endParaRPr lang="en-AU" altLang="en-US" sz="3200">
              <a:solidFill>
                <a:schemeClr val="hlink"/>
              </a:solidFill>
              <a:latin typeface="+mn-lt"/>
            </a:endParaRPr>
          </a:p>
          <a:p>
            <a:pPr marL="0" indent="0">
              <a:buNone/>
            </a:pPr>
            <a:r>
              <a:rPr lang="en-AU" altLang="en-US" sz="700">
                <a:solidFill>
                  <a:srgbClr val="7F787F"/>
                </a:solidFill>
                <a:latin typeface="+mn-lt"/>
              </a:rPr>
              <a:t>			</a:t>
            </a:r>
            <a:endParaRPr lang="en-AU" altLang="en-US" sz="700">
              <a:latin typeface="+mn-lt"/>
            </a:endParaRPr>
          </a:p>
          <a:p>
            <a:pPr eaLnBrk="1" hangingPunct="1">
              <a:lnSpc>
                <a:spcPct val="80000"/>
              </a:lnSpc>
            </a:pPr>
            <a:endParaRPr lang="en-AU" altLang="en-US" sz="900"/>
          </a:p>
        </p:txBody>
      </p:sp>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3633B2B-349E-52D5-348B-8E09AB95ADA8}"/>
              </a:ext>
            </a:extLst>
          </p:cNvPr>
          <p:cNvSpPr>
            <a:spLocks noGrp="1" noChangeArrowheads="1"/>
          </p:cNvSpPr>
          <p:nvPr>
            <p:ph type="title"/>
          </p:nvPr>
        </p:nvSpPr>
        <p:spPr/>
        <p:txBody>
          <a:bodyPr/>
          <a:lstStyle/>
          <a:p>
            <a:r>
              <a:rPr lang="en-AU" altLang="en-US">
                <a:solidFill>
                  <a:schemeClr val="accent2"/>
                </a:solidFill>
              </a:rPr>
              <a:t>Factors impacting on health care</a:t>
            </a:r>
          </a:p>
        </p:txBody>
      </p:sp>
      <p:sp>
        <p:nvSpPr>
          <p:cNvPr id="36867" name="Rectangle 3">
            <a:extLst>
              <a:ext uri="{FF2B5EF4-FFF2-40B4-BE49-F238E27FC236}">
                <a16:creationId xmlns:a16="http://schemas.microsoft.com/office/drawing/2014/main" id="{288FBEC8-E42A-A769-3CE4-F6BA35E4C2C8}"/>
              </a:ext>
            </a:extLst>
          </p:cNvPr>
          <p:cNvSpPr>
            <a:spLocks noGrp="1" noChangeArrowheads="1"/>
          </p:cNvSpPr>
          <p:nvPr>
            <p:ph idx="1"/>
          </p:nvPr>
        </p:nvSpPr>
        <p:spPr>
          <a:noFill/>
          <a:ln/>
        </p:spPr>
        <p:txBody>
          <a:bodyPr/>
          <a:lstStyle/>
          <a:p>
            <a:pPr>
              <a:buFont typeface="Wingdings" panose="05000000000000000000" pitchFamily="2" charset="2"/>
              <a:buNone/>
            </a:pPr>
            <a:r>
              <a:rPr lang="en-AU" altLang="en-US" sz="2800">
                <a:solidFill>
                  <a:srgbClr val="7F787F"/>
                </a:solidFill>
              </a:rPr>
              <a:t>			</a:t>
            </a:r>
            <a:endParaRPr lang="en-AU" altLang="en-US" sz="2800"/>
          </a:p>
          <a:p>
            <a:pPr>
              <a:lnSpc>
                <a:spcPct val="80000"/>
              </a:lnSpc>
            </a:pPr>
            <a:endParaRPr lang="en-AU" altLang="en-US" sz="800"/>
          </a:p>
        </p:txBody>
      </p:sp>
      <p:sp>
        <p:nvSpPr>
          <p:cNvPr id="36889" name="Rectangle 25">
            <a:extLst>
              <a:ext uri="{FF2B5EF4-FFF2-40B4-BE49-F238E27FC236}">
                <a16:creationId xmlns:a16="http://schemas.microsoft.com/office/drawing/2014/main" id="{0E871140-34AA-BD22-EE8B-ADC4363666EB}"/>
              </a:ext>
            </a:extLst>
          </p:cNvPr>
          <p:cNvSpPr>
            <a:spLocks noChangeArrowheads="1"/>
          </p:cNvSpPr>
          <p:nvPr/>
        </p:nvSpPr>
        <p:spPr bwMode="auto">
          <a:xfrm>
            <a:off x="2063750" y="1916113"/>
            <a:ext cx="7920038" cy="345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914400" lvl="1" indent="-457200">
              <a:lnSpc>
                <a:spcPct val="80000"/>
              </a:lnSpc>
              <a:spcBef>
                <a:spcPct val="20000"/>
              </a:spcBef>
              <a:buSzPct val="100000"/>
              <a:buFont typeface="Arial" panose="020B0604020202020204" pitchFamily="34" charset="0"/>
              <a:buChar char="•"/>
            </a:pPr>
            <a:r>
              <a:rPr lang="en-AU" altLang="en-US" sz="3200">
                <a:solidFill>
                  <a:srgbClr val="333333"/>
                </a:solidFill>
              </a:rPr>
              <a:t>Religious and spiritual</a:t>
            </a:r>
          </a:p>
          <a:p>
            <a:pPr marL="914400" lvl="1" indent="-457200">
              <a:lnSpc>
                <a:spcPct val="80000"/>
              </a:lnSpc>
              <a:spcBef>
                <a:spcPct val="20000"/>
              </a:spcBef>
              <a:buSzPct val="100000"/>
              <a:buFont typeface="Arial" panose="020B0604020202020204" pitchFamily="34" charset="0"/>
              <a:buChar char="•"/>
            </a:pPr>
            <a:r>
              <a:rPr lang="en-AU" altLang="en-US" sz="3200">
                <a:solidFill>
                  <a:srgbClr val="333333"/>
                </a:solidFill>
              </a:rPr>
              <a:t>Dietary and food requirements</a:t>
            </a:r>
          </a:p>
          <a:p>
            <a:pPr marL="914400" lvl="1" indent="-457200">
              <a:lnSpc>
                <a:spcPct val="80000"/>
              </a:lnSpc>
              <a:spcBef>
                <a:spcPct val="20000"/>
              </a:spcBef>
              <a:buSzPct val="100000"/>
              <a:buFont typeface="Arial" panose="020B0604020202020204" pitchFamily="34" charset="0"/>
              <a:buChar char="•"/>
            </a:pPr>
            <a:r>
              <a:rPr lang="en-AU" altLang="en-US" sz="3200">
                <a:solidFill>
                  <a:srgbClr val="333333"/>
                </a:solidFill>
              </a:rPr>
              <a:t>Medication requirements </a:t>
            </a:r>
          </a:p>
          <a:p>
            <a:pPr marL="914400" lvl="1" indent="-457200">
              <a:lnSpc>
                <a:spcPct val="80000"/>
              </a:lnSpc>
              <a:spcBef>
                <a:spcPct val="20000"/>
              </a:spcBef>
              <a:buSzPct val="100000"/>
              <a:buFont typeface="Arial" panose="020B0604020202020204" pitchFamily="34" charset="0"/>
              <a:buChar char="•"/>
            </a:pPr>
            <a:r>
              <a:rPr lang="en-AU" altLang="en-US" sz="3200">
                <a:solidFill>
                  <a:srgbClr val="333333"/>
                </a:solidFill>
              </a:rPr>
              <a:t>Birthing /end of life and death rituals</a:t>
            </a:r>
          </a:p>
          <a:p>
            <a:pPr marL="914400" lvl="1" indent="-457200">
              <a:lnSpc>
                <a:spcPct val="80000"/>
              </a:lnSpc>
              <a:spcBef>
                <a:spcPct val="20000"/>
              </a:spcBef>
              <a:buSzPct val="100000"/>
              <a:buFont typeface="Arial" panose="020B0604020202020204" pitchFamily="34" charset="0"/>
              <a:buChar char="•"/>
            </a:pPr>
            <a:r>
              <a:rPr lang="en-AU" altLang="en-US" sz="3200">
                <a:solidFill>
                  <a:srgbClr val="333333"/>
                </a:solidFill>
              </a:rPr>
              <a:t>Access to and knowledge of services</a:t>
            </a:r>
          </a:p>
          <a:p>
            <a:pPr marL="914400" lvl="1" indent="-457200">
              <a:lnSpc>
                <a:spcPct val="80000"/>
              </a:lnSpc>
              <a:spcBef>
                <a:spcPct val="20000"/>
              </a:spcBef>
              <a:buSzPct val="100000"/>
              <a:buFont typeface="Arial" panose="020B0604020202020204" pitchFamily="34" charset="0"/>
              <a:buChar char="•"/>
            </a:pPr>
            <a:r>
              <a:rPr lang="en-AU" altLang="en-US" sz="3200">
                <a:solidFill>
                  <a:srgbClr val="333333"/>
                </a:solidFill>
              </a:rPr>
              <a:t>Client support knowledge </a:t>
            </a:r>
          </a:p>
          <a:p>
            <a:pPr marL="914400" lvl="1" indent="-457200">
              <a:lnSpc>
                <a:spcPct val="80000"/>
              </a:lnSpc>
              <a:spcBef>
                <a:spcPct val="20000"/>
              </a:spcBef>
              <a:buSzPct val="100000"/>
              <a:buFont typeface="Arial" panose="020B0604020202020204" pitchFamily="34" charset="0"/>
              <a:buChar char="•"/>
            </a:pPr>
            <a:r>
              <a:rPr lang="en-AU" altLang="en-US" sz="3200">
                <a:solidFill>
                  <a:srgbClr val="333333"/>
                </a:solidFill>
              </a:rPr>
              <a:t>Staff knowledge / competence/ support</a:t>
            </a: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ctrTitle"/>
          </p:nvPr>
        </p:nvSpPr>
        <p:spPr/>
        <p:txBody>
          <a:bodyPr/>
          <a:lstStyle/>
          <a:p>
            <a:pPr algn="ctr"/>
            <a:r>
              <a:rPr lang="en-US"/>
              <a:t>The Ramifications of Systemic Oppression </a:t>
            </a:r>
          </a:p>
        </p:txBody>
      </p:sp>
    </p:spTree>
    <p:extLst>
      <p:ext uri="{BB962C8B-B14F-4D97-AF65-F5344CB8AC3E}">
        <p14:creationId xmlns:p14="http://schemas.microsoft.com/office/powerpoint/2010/main" val="2420910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644" y="285907"/>
            <a:ext cx="9004662" cy="1040337"/>
          </a:xfrm>
        </p:spPr>
        <p:txBody>
          <a:bodyPr/>
          <a:lstStyle/>
          <a:p>
            <a:pPr algn="ctr"/>
            <a:r>
              <a:rPr lang="en-US"/>
              <a:t>Ramifications of Systemic Oppression</a:t>
            </a:r>
          </a:p>
        </p:txBody>
      </p:sp>
      <p:sp>
        <p:nvSpPr>
          <p:cNvPr id="3" name="Content Placeholder 2"/>
          <p:cNvSpPr>
            <a:spLocks noGrp="1"/>
          </p:cNvSpPr>
          <p:nvPr>
            <p:ph idx="1"/>
          </p:nvPr>
        </p:nvSpPr>
        <p:spPr>
          <a:xfrm>
            <a:off x="1076961" y="1498602"/>
            <a:ext cx="9451703" cy="5068388"/>
          </a:xfrm>
        </p:spPr>
        <p:txBody>
          <a:bodyPr/>
          <a:lstStyle/>
          <a:p>
            <a:pPr marL="0" indent="0">
              <a:buNone/>
            </a:pPr>
            <a:r>
              <a:rPr lang="en-US" sz="2400" b="1" i="1"/>
              <a:t>Distinguished scholar Joe Feagin, systemic racism/oppression entails:</a:t>
            </a:r>
          </a:p>
          <a:p>
            <a:r>
              <a:rPr lang="en-US" sz="2400"/>
              <a:t>A theoretical/practical explanation toward the construction and contemporary calibrations of the U.S. racially oppressive system whose ultimate goal is to </a:t>
            </a:r>
            <a:r>
              <a:rPr lang="en-US" sz="2400" b="1" i="1"/>
              <a:t>protect the political, economic and/or emotional benefits Whites historically afford themselves </a:t>
            </a:r>
            <a:r>
              <a:rPr lang="en-US" sz="2400"/>
              <a:t>since the first Dutch-flagged slave ship arrived in Jamestown, Virginia in 1619. </a:t>
            </a:r>
          </a:p>
          <a:p>
            <a:r>
              <a:rPr lang="en-US" sz="2400"/>
              <a:t>An </a:t>
            </a:r>
            <a:r>
              <a:rPr lang="en-US" sz="2400" b="1" i="1"/>
              <a:t>ideological, materialistic, and socialized existence </a:t>
            </a:r>
            <a:r>
              <a:rPr lang="en-US" sz="2400"/>
              <a:t>for Whites to </a:t>
            </a:r>
            <a:r>
              <a:rPr lang="en-US" sz="2400" b="1" i="1"/>
              <a:t>rationalize and legitimize countless forms of oppressive measures </a:t>
            </a:r>
            <a:r>
              <a:rPr lang="en-US" sz="2400"/>
              <a:t>that hamper the physical, social, sexual, economic, psychological, political, and academic well-being of Blacks—The Historical Other. </a:t>
            </a:r>
          </a:p>
        </p:txBody>
      </p:sp>
    </p:spTree>
    <p:extLst>
      <p:ext uri="{BB962C8B-B14F-4D97-AF65-F5344CB8AC3E}">
        <p14:creationId xmlns:p14="http://schemas.microsoft.com/office/powerpoint/2010/main" val="608479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2363" y="116933"/>
            <a:ext cx="8538847" cy="1167582"/>
          </a:xfrm>
        </p:spPr>
        <p:txBody>
          <a:bodyPr/>
          <a:lstStyle/>
          <a:p>
            <a:pPr algn="ctr"/>
            <a:r>
              <a:rPr lang="en-US"/>
              <a:t>Ramifications of Systemic Oppression</a:t>
            </a:r>
          </a:p>
        </p:txBody>
      </p:sp>
      <p:sp>
        <p:nvSpPr>
          <p:cNvPr id="3" name="Content Placeholder 2"/>
          <p:cNvSpPr>
            <a:spLocks noGrp="1"/>
          </p:cNvSpPr>
          <p:nvPr>
            <p:ph idx="1"/>
          </p:nvPr>
        </p:nvSpPr>
        <p:spPr>
          <a:xfrm>
            <a:off x="1675650" y="1331844"/>
            <a:ext cx="8641127" cy="4847455"/>
          </a:xfrm>
        </p:spPr>
        <p:txBody>
          <a:bodyPr vert="horz" lIns="91440" tIns="45720" rIns="91440" bIns="45720" rtlCol="0" anchor="t">
            <a:noAutofit/>
          </a:bodyPr>
          <a:lstStyle/>
          <a:p>
            <a:pPr>
              <a:spcBef>
                <a:spcPts val="1800"/>
              </a:spcBef>
            </a:pPr>
            <a:r>
              <a:rPr lang="en-US" sz="2400">
                <a:cs typeface="Calibri Light"/>
              </a:rPr>
              <a:t>U.S. White appointed “founders” </a:t>
            </a:r>
            <a:r>
              <a:rPr lang="en-US" sz="2400" b="1" i="1">
                <a:cs typeface="Calibri Light"/>
              </a:rPr>
              <a:t>crafted a racialized system of belief originally targeting American Indians and Blacks </a:t>
            </a:r>
            <a:r>
              <a:rPr lang="en-US" sz="2400">
                <a:cs typeface="Calibri Light"/>
              </a:rPr>
              <a:t>for the purpose of legitimizing  oppressive economic exploitation. </a:t>
            </a:r>
            <a:endParaRPr lang="en-US">
              <a:ea typeface="Calibri" panose="020F0502020204030204"/>
            </a:endParaRPr>
          </a:p>
          <a:p>
            <a:pPr>
              <a:spcBef>
                <a:spcPts val="1800"/>
              </a:spcBef>
            </a:pPr>
            <a:r>
              <a:rPr lang="en-US" sz="2400">
                <a:cs typeface="Calibri Light"/>
              </a:rPr>
              <a:t>It </a:t>
            </a:r>
            <a:r>
              <a:rPr lang="en-US" sz="2400" b="1" i="1">
                <a:cs typeface="Calibri Light"/>
              </a:rPr>
              <a:t>comprises the justification</a:t>
            </a:r>
            <a:r>
              <a:rPr lang="en-US" sz="2400">
                <a:cs typeface="Calibri Light"/>
              </a:rPr>
              <a:t> that not only influenced the principles rooted within U.S. slavery and colonial expansion, but the succeeding affects experienced by people of color.</a:t>
            </a:r>
            <a:endParaRPr lang="en-US" sz="2400">
              <a:ea typeface="Calibri"/>
              <a:cs typeface="Calibri Light"/>
            </a:endParaRPr>
          </a:p>
          <a:p>
            <a:pPr>
              <a:spcBef>
                <a:spcPts val="1800"/>
              </a:spcBef>
            </a:pPr>
            <a:r>
              <a:rPr lang="en-US" sz="2400"/>
              <a:t>A process where the </a:t>
            </a:r>
            <a:r>
              <a:rPr lang="en-US" sz="2400" b="1" i="1"/>
              <a:t>societal racist ideology and the affiliated set of racist attitudes are passed down inter-generationally </a:t>
            </a:r>
            <a:r>
              <a:rPr lang="en-US" sz="2400"/>
              <a:t>as justification for transmitting racial inequality and oppression toward people of color.</a:t>
            </a:r>
            <a:endParaRPr lang="en-US" sz="2400">
              <a:ea typeface="Calibri" panose="020F0502020204030204"/>
            </a:endParaRPr>
          </a:p>
          <a:p>
            <a:endParaRPr lang="en-US"/>
          </a:p>
        </p:txBody>
      </p:sp>
    </p:spTree>
    <p:extLst>
      <p:ext uri="{BB962C8B-B14F-4D97-AF65-F5344CB8AC3E}">
        <p14:creationId xmlns:p14="http://schemas.microsoft.com/office/powerpoint/2010/main" val="2040544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939" y="435791"/>
            <a:ext cx="8830490" cy="906325"/>
          </a:xfrm>
        </p:spPr>
        <p:txBody>
          <a:bodyPr/>
          <a:lstStyle/>
          <a:p>
            <a:pPr algn="ctr"/>
            <a:r>
              <a:rPr lang="en-US"/>
              <a:t>Ramifications of Systemic Oppression</a:t>
            </a:r>
          </a:p>
        </p:txBody>
      </p:sp>
      <p:sp>
        <p:nvSpPr>
          <p:cNvPr id="3" name="Content Placeholder 2"/>
          <p:cNvSpPr>
            <a:spLocks noGrp="1"/>
          </p:cNvSpPr>
          <p:nvPr>
            <p:ph idx="1"/>
          </p:nvPr>
        </p:nvSpPr>
        <p:spPr>
          <a:xfrm>
            <a:off x="2050774" y="1825625"/>
            <a:ext cx="8090452" cy="3495312"/>
          </a:xfrm>
        </p:spPr>
        <p:txBody>
          <a:bodyPr/>
          <a:lstStyle/>
          <a:p>
            <a:r>
              <a:rPr lang="en-US" sz="2400"/>
              <a:t>Individuals </a:t>
            </a:r>
            <a:r>
              <a:rPr lang="en-US" sz="2400" b="1" i="1"/>
              <a:t>consciously and subconsciously take on shared racialized perceptions </a:t>
            </a:r>
            <a:r>
              <a:rPr lang="en-US" sz="2400"/>
              <a:t>of Blacks create false realities.</a:t>
            </a:r>
          </a:p>
          <a:p>
            <a:endParaRPr lang="en-US" sz="2400"/>
          </a:p>
          <a:p>
            <a:r>
              <a:rPr lang="en-US" sz="2400"/>
              <a:t>U.S. forefather constructed the frame in order to </a:t>
            </a:r>
            <a:r>
              <a:rPr lang="en-US" sz="2400" b="1" i="1"/>
              <a:t>maintain the ability of Whites to advance dominance and authority over the marginalized.</a:t>
            </a:r>
          </a:p>
          <a:p>
            <a:endParaRPr lang="en-US"/>
          </a:p>
        </p:txBody>
      </p:sp>
    </p:spTree>
    <p:extLst>
      <p:ext uri="{BB962C8B-B14F-4D97-AF65-F5344CB8AC3E}">
        <p14:creationId xmlns:p14="http://schemas.microsoft.com/office/powerpoint/2010/main" val="1025851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5206" y="205106"/>
            <a:ext cx="8900160" cy="1019537"/>
          </a:xfrm>
        </p:spPr>
        <p:txBody>
          <a:bodyPr/>
          <a:lstStyle/>
          <a:p>
            <a:pPr algn="ctr"/>
            <a:r>
              <a:rPr lang="en-US"/>
              <a:t>Ramifications of Systemic Oppression</a:t>
            </a:r>
          </a:p>
        </p:txBody>
      </p:sp>
      <p:sp>
        <p:nvSpPr>
          <p:cNvPr id="3" name="Content Placeholder 2"/>
          <p:cNvSpPr>
            <a:spLocks noGrp="1"/>
          </p:cNvSpPr>
          <p:nvPr>
            <p:ph idx="1"/>
          </p:nvPr>
        </p:nvSpPr>
        <p:spPr>
          <a:xfrm>
            <a:off x="1642292" y="1470298"/>
            <a:ext cx="8725988" cy="4458788"/>
          </a:xfrm>
        </p:spPr>
        <p:txBody>
          <a:bodyPr/>
          <a:lstStyle/>
          <a:p>
            <a:r>
              <a:rPr lang="en-US" sz="2400"/>
              <a:t>Marginalized are </a:t>
            </a:r>
            <a:r>
              <a:rPr lang="en-US" sz="2400" b="1" i="1"/>
              <a:t>seen as subhuman </a:t>
            </a:r>
            <a:r>
              <a:rPr lang="en-US" sz="2400"/>
              <a:t>are obstructed or utterly barred from gaining the same access to privileges and resources Whites self-allocated themselves.</a:t>
            </a:r>
          </a:p>
          <a:p>
            <a:endParaRPr lang="en-US" sz="2400"/>
          </a:p>
          <a:p>
            <a:r>
              <a:rPr lang="en-US" sz="2400" b="1" i="1"/>
              <a:t>Set of systematized “racialized” ideas and categorizations </a:t>
            </a:r>
            <a:r>
              <a:rPr lang="en-US" sz="2400"/>
              <a:t>(i.e., racial stereotypes) that have the ability to prompt strong emotions and </a:t>
            </a:r>
            <a:r>
              <a:rPr lang="en-US" sz="2400" b="1" i="1"/>
              <a:t>consequential  overt/covert actions (policies, legislation, violence, extreme terrorism, microaggressions, etc.) </a:t>
            </a:r>
            <a:r>
              <a:rPr lang="en-US" sz="2400"/>
              <a:t>within non-Blacks.</a:t>
            </a:r>
          </a:p>
          <a:p>
            <a:pPr marL="0" indent="0">
              <a:buNone/>
            </a:pPr>
            <a:endParaRPr lang="en-US"/>
          </a:p>
          <a:p>
            <a:pPr marL="0" indent="0">
              <a:buNone/>
            </a:pPr>
            <a:endParaRPr lang="en-US"/>
          </a:p>
        </p:txBody>
      </p:sp>
    </p:spTree>
    <p:extLst>
      <p:ext uri="{BB962C8B-B14F-4D97-AF65-F5344CB8AC3E}">
        <p14:creationId xmlns:p14="http://schemas.microsoft.com/office/powerpoint/2010/main" val="2403893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367" y="-17417"/>
            <a:ext cx="8617224" cy="1054371"/>
          </a:xfrm>
        </p:spPr>
        <p:txBody>
          <a:bodyPr/>
          <a:lstStyle/>
          <a:p>
            <a:pPr algn="ctr"/>
            <a:r>
              <a:rPr lang="en-US"/>
              <a:t>Ramifications of Systemic Oppression</a:t>
            </a:r>
          </a:p>
        </p:txBody>
      </p:sp>
      <p:sp>
        <p:nvSpPr>
          <p:cNvPr id="3" name="Content Placeholder 2"/>
          <p:cNvSpPr>
            <a:spLocks noGrp="1"/>
          </p:cNvSpPr>
          <p:nvPr>
            <p:ph idx="1"/>
          </p:nvPr>
        </p:nvSpPr>
        <p:spPr>
          <a:xfrm>
            <a:off x="1863634" y="1123406"/>
            <a:ext cx="8438606" cy="4737463"/>
          </a:xfrm>
        </p:spPr>
        <p:txBody>
          <a:bodyPr/>
          <a:lstStyle/>
          <a:p>
            <a:r>
              <a:rPr lang="en-US" sz="2400"/>
              <a:t>Accordingly, </a:t>
            </a:r>
            <a:r>
              <a:rPr lang="en-US" sz="2400" b="1" i="1"/>
              <a:t>rationalizing ideologies created a social structure </a:t>
            </a:r>
            <a:r>
              <a:rPr lang="en-US" sz="2400"/>
              <a:t>that is currently entrenched in the underpinning of all major institutions.”</a:t>
            </a:r>
          </a:p>
          <a:p>
            <a:r>
              <a:rPr lang="en-US" sz="2400"/>
              <a:t>Notwithstanding modifications to larger society, </a:t>
            </a:r>
            <a:r>
              <a:rPr lang="en-US" sz="2400" b="1" i="1"/>
              <a:t>the continuation of reproduced racial inequalities is still present today. </a:t>
            </a:r>
          </a:p>
          <a:p>
            <a:r>
              <a:rPr lang="en-US" sz="2400" b="1" i="1"/>
              <a:t>In order for a reproduction </a:t>
            </a:r>
            <a:r>
              <a:rPr lang="en-US" sz="2400"/>
              <a:t>of systemic racism to occur, and subsequent </a:t>
            </a:r>
            <a:r>
              <a:rPr lang="en-US" sz="2400" b="1" i="1"/>
              <a:t>measures of control to be in place and legitimized</a:t>
            </a:r>
            <a:r>
              <a:rPr lang="en-US" sz="2400"/>
              <a:t>, an entrenchment of inferiority is needed.</a:t>
            </a:r>
          </a:p>
          <a:p>
            <a:r>
              <a:rPr lang="en-US" sz="2400"/>
              <a:t>Systematic racism is the cause for the establishment of </a:t>
            </a:r>
            <a:r>
              <a:rPr lang="en-US" sz="2400" b="1" i="1">
                <a:solidFill>
                  <a:srgbClr val="C00000"/>
                </a:solidFill>
              </a:rPr>
              <a:t>two separate worlds—White and Other.</a:t>
            </a:r>
          </a:p>
          <a:p>
            <a:endParaRPr lang="en-US"/>
          </a:p>
        </p:txBody>
      </p:sp>
    </p:spTree>
    <p:extLst>
      <p:ext uri="{BB962C8B-B14F-4D97-AF65-F5344CB8AC3E}">
        <p14:creationId xmlns:p14="http://schemas.microsoft.com/office/powerpoint/2010/main" val="38683809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88970" y="978607"/>
            <a:ext cx="9016466" cy="4441019"/>
          </a:xfrm>
        </p:spPr>
        <p:txBody>
          <a:bodyPr/>
          <a:lstStyle/>
          <a:p>
            <a:pPr marL="0" indent="0">
              <a:buNone/>
            </a:pPr>
            <a:r>
              <a:rPr lang="en-US"/>
              <a:t>	 </a:t>
            </a:r>
            <a:r>
              <a:rPr lang="en-US" b="1">
                <a:solidFill>
                  <a:srgbClr val="C00000"/>
                </a:solidFill>
              </a:rPr>
              <a:t>Science	</a:t>
            </a:r>
            <a:r>
              <a:rPr lang="en-US"/>
              <a:t>					</a:t>
            </a:r>
            <a:r>
              <a:rPr lang="en-US" b="1">
                <a:solidFill>
                  <a:srgbClr val="C00000"/>
                </a:solidFill>
              </a:rPr>
              <a:t>Media, Pop Culture, Politics </a:t>
            </a:r>
          </a:p>
          <a:p>
            <a:endParaRPr lang="en-US"/>
          </a:p>
          <a:p>
            <a:endParaRPr lang="en-US"/>
          </a:p>
        </p:txBody>
      </p:sp>
      <p:pic>
        <p:nvPicPr>
          <p:cNvPr id="6" name="Picture 5"/>
          <p:cNvPicPr>
            <a:picLocks noChangeAspect="1"/>
          </p:cNvPicPr>
          <p:nvPr/>
        </p:nvPicPr>
        <p:blipFill>
          <a:blip r:embed="rId2"/>
          <a:stretch>
            <a:fillRect/>
          </a:stretch>
        </p:blipFill>
        <p:spPr>
          <a:xfrm>
            <a:off x="1754195" y="1361539"/>
            <a:ext cx="950094" cy="1723793"/>
          </a:xfrm>
          <a:prstGeom prst="rect">
            <a:avLst/>
          </a:prstGeom>
        </p:spPr>
      </p:pic>
      <p:pic>
        <p:nvPicPr>
          <p:cNvPr id="7" name="Picture 2" descr="https://upload.wikimedia.org/wikipedia/en/thumb/d/d4/TheBellCurve.gif/220px-TheBellCurve.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9499" y="1361538"/>
            <a:ext cx="1241843" cy="1723793"/>
          </a:xfrm>
          <a:prstGeom prst="rect">
            <a:avLst/>
          </a:prstGeom>
          <a:noFill/>
          <a:ln>
            <a:solidFill>
              <a:srgbClr val="FF6600"/>
            </a:solidFill>
          </a:ln>
          <a:extLst>
            <a:ext uri="{909E8E84-426E-40dd-AFC4-6F175D3DCCD1}">
              <a14:hiddenFill xmlns=""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8033699" y="1361539"/>
            <a:ext cx="2496528" cy="1321423"/>
          </a:xfrm>
          <a:prstGeom prst="rect">
            <a:avLst/>
          </a:prstGeom>
        </p:spPr>
      </p:pic>
      <p:pic>
        <p:nvPicPr>
          <p:cNvPr id="9" name="Picture 8"/>
          <p:cNvPicPr>
            <a:picLocks noChangeAspect="1"/>
          </p:cNvPicPr>
          <p:nvPr/>
        </p:nvPicPr>
        <p:blipFill>
          <a:blip r:embed="rId5"/>
          <a:stretch>
            <a:fillRect/>
          </a:stretch>
        </p:blipFill>
        <p:spPr>
          <a:xfrm>
            <a:off x="9192123" y="2729871"/>
            <a:ext cx="1338104" cy="1321423"/>
          </a:xfrm>
          <a:prstGeom prst="rect">
            <a:avLst/>
          </a:prstGeom>
        </p:spPr>
      </p:pic>
      <p:pic>
        <p:nvPicPr>
          <p:cNvPr id="10" name="Picture 9"/>
          <p:cNvPicPr>
            <a:picLocks noChangeAspect="1"/>
          </p:cNvPicPr>
          <p:nvPr/>
        </p:nvPicPr>
        <p:blipFill>
          <a:blip r:embed="rId6"/>
          <a:stretch>
            <a:fillRect/>
          </a:stretch>
        </p:blipFill>
        <p:spPr>
          <a:xfrm>
            <a:off x="5461961" y="1361539"/>
            <a:ext cx="2496528" cy="1321423"/>
          </a:xfrm>
          <a:prstGeom prst="rect">
            <a:avLst/>
          </a:prstGeom>
        </p:spPr>
      </p:pic>
      <p:pic>
        <p:nvPicPr>
          <p:cNvPr id="11" name="Picture 10"/>
          <p:cNvPicPr>
            <a:picLocks noChangeAspect="1"/>
          </p:cNvPicPr>
          <p:nvPr/>
        </p:nvPicPr>
        <p:blipFill>
          <a:blip r:embed="rId7"/>
          <a:stretch>
            <a:fillRect/>
          </a:stretch>
        </p:blipFill>
        <p:spPr>
          <a:xfrm>
            <a:off x="7452398" y="2723228"/>
            <a:ext cx="1641491" cy="1328064"/>
          </a:xfrm>
          <a:prstGeom prst="rect">
            <a:avLst/>
          </a:prstGeom>
        </p:spPr>
      </p:pic>
      <p:pic>
        <p:nvPicPr>
          <p:cNvPr id="12" name="Picture 11"/>
          <p:cNvPicPr>
            <a:picLocks noChangeAspect="1"/>
          </p:cNvPicPr>
          <p:nvPr/>
        </p:nvPicPr>
        <p:blipFill>
          <a:blip r:embed="rId8"/>
          <a:stretch>
            <a:fillRect/>
          </a:stretch>
        </p:blipFill>
        <p:spPr>
          <a:xfrm>
            <a:off x="5241208" y="2729870"/>
            <a:ext cx="2135981" cy="1321423"/>
          </a:xfrm>
          <a:prstGeom prst="rect">
            <a:avLst/>
          </a:prstGeom>
        </p:spPr>
      </p:pic>
      <p:sp>
        <p:nvSpPr>
          <p:cNvPr id="13" name="TextBox 12"/>
          <p:cNvSpPr txBox="1"/>
          <p:nvPr/>
        </p:nvSpPr>
        <p:spPr>
          <a:xfrm>
            <a:off x="2675147" y="3739539"/>
            <a:ext cx="1479884" cy="323165"/>
          </a:xfrm>
          <a:prstGeom prst="rect">
            <a:avLst/>
          </a:prstGeom>
          <a:noFill/>
        </p:spPr>
        <p:txBody>
          <a:bodyPr wrap="square" rtlCol="0">
            <a:spAutoFit/>
          </a:bodyPr>
          <a:lstStyle/>
          <a:p>
            <a:pPr algn="ctr"/>
            <a:r>
              <a:rPr lang="en-US" sz="1500" b="1">
                <a:solidFill>
                  <a:srgbClr val="C00000"/>
                </a:solidFill>
              </a:rPr>
              <a:t>International</a:t>
            </a:r>
            <a:r>
              <a:rPr lang="en-US" sz="1500"/>
              <a:t> </a:t>
            </a:r>
          </a:p>
        </p:txBody>
      </p:sp>
      <p:pic>
        <p:nvPicPr>
          <p:cNvPr id="14" name="Picture 13"/>
          <p:cNvPicPr>
            <a:picLocks noChangeAspect="1"/>
          </p:cNvPicPr>
          <p:nvPr/>
        </p:nvPicPr>
        <p:blipFill>
          <a:blip r:embed="rId9"/>
          <a:stretch>
            <a:fillRect/>
          </a:stretch>
        </p:blipFill>
        <p:spPr>
          <a:xfrm>
            <a:off x="1731821" y="4051293"/>
            <a:ext cx="1057550" cy="1393615"/>
          </a:xfrm>
          <a:prstGeom prst="rect">
            <a:avLst/>
          </a:prstGeom>
        </p:spPr>
      </p:pic>
      <p:pic>
        <p:nvPicPr>
          <p:cNvPr id="15" name="Picture 14"/>
          <p:cNvPicPr>
            <a:picLocks noChangeAspect="1"/>
          </p:cNvPicPr>
          <p:nvPr/>
        </p:nvPicPr>
        <p:blipFill>
          <a:blip r:embed="rId10"/>
          <a:stretch>
            <a:fillRect/>
          </a:stretch>
        </p:blipFill>
        <p:spPr>
          <a:xfrm>
            <a:off x="2912307" y="4051292"/>
            <a:ext cx="927344" cy="1333578"/>
          </a:xfrm>
          <a:prstGeom prst="rect">
            <a:avLst/>
          </a:prstGeom>
        </p:spPr>
      </p:pic>
      <p:pic>
        <p:nvPicPr>
          <p:cNvPr id="16" name="Picture 15"/>
          <p:cNvPicPr>
            <a:picLocks noChangeAspect="1"/>
          </p:cNvPicPr>
          <p:nvPr/>
        </p:nvPicPr>
        <p:blipFill>
          <a:blip r:embed="rId11"/>
          <a:stretch>
            <a:fillRect/>
          </a:stretch>
        </p:blipFill>
        <p:spPr>
          <a:xfrm>
            <a:off x="3966058" y="4051292"/>
            <a:ext cx="1093459" cy="1333578"/>
          </a:xfrm>
          <a:prstGeom prst="rect">
            <a:avLst/>
          </a:prstGeom>
        </p:spPr>
      </p:pic>
    </p:spTree>
    <p:extLst>
      <p:ext uri="{BB962C8B-B14F-4D97-AF65-F5344CB8AC3E}">
        <p14:creationId xmlns:p14="http://schemas.microsoft.com/office/powerpoint/2010/main" val="1820055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773" y="43544"/>
            <a:ext cx="8090451" cy="1202417"/>
          </a:xfrm>
        </p:spPr>
        <p:txBody>
          <a:bodyPr/>
          <a:lstStyle/>
          <a:p>
            <a:pPr algn="ctr"/>
            <a:r>
              <a:rPr lang="en-US"/>
              <a:t>Internalized Oppression</a:t>
            </a:r>
          </a:p>
        </p:txBody>
      </p:sp>
      <p:sp>
        <p:nvSpPr>
          <p:cNvPr id="3" name="Content Placeholder 2"/>
          <p:cNvSpPr>
            <a:spLocks noGrp="1"/>
          </p:cNvSpPr>
          <p:nvPr>
            <p:ph idx="1"/>
          </p:nvPr>
        </p:nvSpPr>
        <p:spPr>
          <a:xfrm>
            <a:off x="1933304" y="1245961"/>
            <a:ext cx="8734697" cy="4777153"/>
          </a:xfrm>
        </p:spPr>
        <p:txBody>
          <a:bodyPr/>
          <a:lstStyle/>
          <a:p>
            <a:r>
              <a:rPr lang="en-US" sz="2400"/>
              <a:t> The existence of the created hierarchy: </a:t>
            </a:r>
            <a:r>
              <a:rPr lang="en-US" sz="2400" b="1" i="1"/>
              <a:t>Dominant vs. Non-Dominant Groups creates tension.</a:t>
            </a:r>
          </a:p>
          <a:p>
            <a:r>
              <a:rPr lang="en-US" sz="2400"/>
              <a:t>The </a:t>
            </a:r>
            <a:r>
              <a:rPr lang="en-US" sz="2400" b="1" i="1"/>
              <a:t>dominant bestow benefits </a:t>
            </a:r>
            <a:r>
              <a:rPr lang="en-US" sz="2400"/>
              <a:t>to those they seem as “normal” or limited benefits and access to rights and privileges.</a:t>
            </a:r>
          </a:p>
          <a:p>
            <a:r>
              <a:rPr lang="en-US" sz="2400"/>
              <a:t>Those seen as “Other” experience disapproval</a:t>
            </a:r>
            <a:r>
              <a:rPr lang="en-US" sz="2400" b="1" i="1"/>
              <a:t>, limitations to rights, access, resources, and disadvantage. </a:t>
            </a:r>
          </a:p>
          <a:p>
            <a:r>
              <a:rPr lang="en-US" sz="2400"/>
              <a:t>The system created by the supposed founders of the U.S. regularly distribute discrimination, barriers, and etc.</a:t>
            </a:r>
          </a:p>
          <a:p>
            <a:r>
              <a:rPr lang="en-US" sz="2400"/>
              <a:t>Non-Dominant groups can be affected deeply. They may experience various form of oppression due to the </a:t>
            </a:r>
            <a:r>
              <a:rPr lang="en-US" sz="2400" b="1" i="1"/>
              <a:t>over lapping of oppression</a:t>
            </a:r>
            <a:r>
              <a:rPr lang="en-US" sz="2400"/>
              <a:t>— </a:t>
            </a:r>
            <a:r>
              <a:rPr lang="en-US" sz="2400" b="1">
                <a:solidFill>
                  <a:srgbClr val="C00000"/>
                </a:solidFill>
              </a:rPr>
              <a:t>Intersectionality.</a:t>
            </a:r>
          </a:p>
        </p:txBody>
      </p:sp>
    </p:spTree>
    <p:extLst>
      <p:ext uri="{BB962C8B-B14F-4D97-AF65-F5344CB8AC3E}">
        <p14:creationId xmlns:p14="http://schemas.microsoft.com/office/powerpoint/2010/main" val="26303759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title"/>
          </p:nvPr>
        </p:nvSpPr>
        <p:spPr>
          <a:xfrm>
            <a:off x="530008" y="210913"/>
            <a:ext cx="10787268" cy="1325563"/>
          </a:xfrm>
        </p:spPr>
        <p:txBody>
          <a:bodyPr/>
          <a:lstStyle/>
          <a:p>
            <a:pPr algn="ctr"/>
            <a:r>
              <a:rPr lang="en-US"/>
              <a:t>REVIEW OF FIRST SESSION</a:t>
            </a:r>
          </a:p>
        </p:txBody>
      </p:sp>
      <p:sp>
        <p:nvSpPr>
          <p:cNvPr id="5" name="Content Placeholder 4">
            <a:extLst>
              <a:ext uri="{FF2B5EF4-FFF2-40B4-BE49-F238E27FC236}">
                <a16:creationId xmlns:a16="http://schemas.microsoft.com/office/drawing/2014/main" id="{8AF5A0E1-1132-D94D-AB38-C6C9845C503F}"/>
              </a:ext>
            </a:extLst>
          </p:cNvPr>
          <p:cNvSpPr>
            <a:spLocks noGrp="1"/>
          </p:cNvSpPr>
          <p:nvPr>
            <p:ph idx="1"/>
          </p:nvPr>
        </p:nvSpPr>
        <p:spPr>
          <a:xfrm>
            <a:off x="1488344" y="1459865"/>
            <a:ext cx="8652880" cy="4531633"/>
          </a:xfrm>
        </p:spPr>
        <p:txBody>
          <a:bodyPr/>
          <a:lstStyle/>
          <a:p>
            <a:r>
              <a:rPr lang="en-US" sz="3200"/>
              <a:t>Terminology of injustice and inequities in health</a:t>
            </a:r>
          </a:p>
          <a:p>
            <a:r>
              <a:rPr lang="en-US" sz="3200"/>
              <a:t>History of racial oppression/intersectionality in the United States</a:t>
            </a:r>
          </a:p>
          <a:p>
            <a:r>
              <a:rPr lang="en-US" sz="3200"/>
              <a:t>History of health disparities/inequality in the United States</a:t>
            </a:r>
          </a:p>
          <a:p>
            <a:r>
              <a:rPr lang="en-US" sz="3200"/>
              <a:t>Racial disparities/inequality in Diagnosis Historical Psychiatric pseudoscience </a:t>
            </a:r>
          </a:p>
          <a:p>
            <a:pPr marL="0" indent="0">
              <a:buNone/>
            </a:pPr>
            <a:endParaRPr lang="en-US"/>
          </a:p>
        </p:txBody>
      </p:sp>
    </p:spTree>
    <p:extLst>
      <p:ext uri="{BB962C8B-B14F-4D97-AF65-F5344CB8AC3E}">
        <p14:creationId xmlns:p14="http://schemas.microsoft.com/office/powerpoint/2010/main" val="203068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2805" y="17418"/>
            <a:ext cx="8926390" cy="1402080"/>
          </a:xfrm>
        </p:spPr>
        <p:txBody>
          <a:bodyPr/>
          <a:lstStyle/>
          <a:p>
            <a:pPr algn="ctr"/>
            <a:r>
              <a:rPr lang="en-US" sz="4000"/>
              <a:t>Important Definition &amp; How Does Culture, Race, and Mental Health Intersect</a:t>
            </a:r>
          </a:p>
        </p:txBody>
      </p:sp>
      <p:sp>
        <p:nvSpPr>
          <p:cNvPr id="3" name="Content Placeholder 2"/>
          <p:cNvSpPr>
            <a:spLocks noGrp="1"/>
          </p:cNvSpPr>
          <p:nvPr>
            <p:ph idx="1"/>
          </p:nvPr>
        </p:nvSpPr>
        <p:spPr>
          <a:xfrm>
            <a:off x="1740511" y="1453746"/>
            <a:ext cx="8818685" cy="4337455"/>
          </a:xfrm>
        </p:spPr>
        <p:txBody>
          <a:bodyPr/>
          <a:lstStyle/>
          <a:p>
            <a:pPr marL="0" indent="0">
              <a:buNone/>
            </a:pPr>
            <a:r>
              <a:rPr lang="en-US" sz="2400" b="1"/>
              <a:t>Intersectionality: </a:t>
            </a:r>
          </a:p>
          <a:p>
            <a:pPr lvl="1"/>
            <a:r>
              <a:rPr lang="en-US"/>
              <a:t>Coined by </a:t>
            </a:r>
            <a:r>
              <a:rPr lang="en-US" b="1" err="1"/>
              <a:t>Kimberlé</a:t>
            </a:r>
            <a:r>
              <a:rPr lang="en-US" b="1"/>
              <a:t> Crenshaw</a:t>
            </a:r>
            <a:r>
              <a:rPr lang="en-US"/>
              <a:t>, 1989</a:t>
            </a:r>
          </a:p>
          <a:p>
            <a:pPr lvl="1"/>
            <a:r>
              <a:rPr lang="en-US"/>
              <a:t>Most common misunderstandings</a:t>
            </a:r>
            <a:r>
              <a:rPr lang="en-US">
                <a:solidFill>
                  <a:srgbClr val="C00000"/>
                </a:solidFill>
              </a:rPr>
              <a:t>…“It is about counting how many identities someone has.” </a:t>
            </a:r>
          </a:p>
          <a:p>
            <a:pPr lvl="1"/>
            <a:r>
              <a:rPr lang="en-US"/>
              <a:t>For Crenshaw, intersectionality is </a:t>
            </a:r>
            <a:r>
              <a:rPr lang="en-US">
                <a:solidFill>
                  <a:srgbClr val="C00000"/>
                </a:solidFill>
              </a:rPr>
              <a:t>about how identities relate to wider interlocking systems of power. </a:t>
            </a:r>
          </a:p>
          <a:p>
            <a:pPr lvl="2"/>
            <a:r>
              <a:rPr lang="en-US" sz="1350" b="1"/>
              <a:t>Example: </a:t>
            </a:r>
            <a:r>
              <a:rPr lang="en-US" sz="1350" i="1"/>
              <a:t>So by understanding how Black women face gendered racism or racialized sexism, we are able to identify the fundamental failures of antidiscrimination law.</a:t>
            </a:r>
          </a:p>
          <a:p>
            <a:pPr lvl="2"/>
            <a:endParaRPr lang="en-US" sz="1350" i="1"/>
          </a:p>
          <a:p>
            <a:pPr lvl="1"/>
            <a:r>
              <a:rPr lang="en-US" i="1"/>
              <a:t>For Crenshaw, structural intersectionality entails the ways in which </a:t>
            </a:r>
            <a:r>
              <a:rPr lang="en-US" b="1" i="1">
                <a:solidFill>
                  <a:srgbClr val="C00000"/>
                </a:solidFill>
              </a:rPr>
              <a:t>classism, sexism, and racism interlock and oppress </a:t>
            </a:r>
            <a:r>
              <a:rPr lang="en-US" i="1"/>
              <a:t>women of color while molding their experiences in different arenas.</a:t>
            </a:r>
          </a:p>
        </p:txBody>
      </p:sp>
    </p:spTree>
    <p:extLst>
      <p:ext uri="{BB962C8B-B14F-4D97-AF65-F5344CB8AC3E}">
        <p14:creationId xmlns:p14="http://schemas.microsoft.com/office/powerpoint/2010/main" val="9940513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0377" y="213793"/>
            <a:ext cx="8090451" cy="560236"/>
          </a:xfrm>
        </p:spPr>
        <p:txBody>
          <a:bodyPr/>
          <a:lstStyle/>
          <a:p>
            <a:pPr algn="ctr"/>
            <a:r>
              <a:rPr lang="en-US"/>
              <a:t>Intersectionality</a:t>
            </a:r>
          </a:p>
        </p:txBody>
      </p:sp>
      <p:pic>
        <p:nvPicPr>
          <p:cNvPr id="4" name="Content Placeholder 3"/>
          <p:cNvPicPr>
            <a:picLocks noGrp="1" noChangeAspect="1"/>
          </p:cNvPicPr>
          <p:nvPr>
            <p:ph idx="1"/>
          </p:nvPr>
        </p:nvPicPr>
        <p:blipFill>
          <a:blip r:embed="rId2"/>
          <a:stretch>
            <a:fillRect/>
          </a:stretch>
        </p:blipFill>
        <p:spPr>
          <a:xfrm>
            <a:off x="1950377" y="1024844"/>
            <a:ext cx="8395406" cy="4956828"/>
          </a:xfrm>
          <a:prstGeom prst="rect">
            <a:avLst/>
          </a:prstGeom>
        </p:spPr>
      </p:pic>
    </p:spTree>
    <p:extLst>
      <p:ext uri="{BB962C8B-B14F-4D97-AF65-F5344CB8AC3E}">
        <p14:creationId xmlns:p14="http://schemas.microsoft.com/office/powerpoint/2010/main" val="16945916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774" y="-34835"/>
            <a:ext cx="8090451" cy="967285"/>
          </a:xfrm>
        </p:spPr>
        <p:txBody>
          <a:bodyPr/>
          <a:lstStyle/>
          <a:p>
            <a:pPr algn="ctr"/>
            <a:r>
              <a:rPr lang="en-US"/>
              <a:t>Internalized Oppression</a:t>
            </a:r>
          </a:p>
        </p:txBody>
      </p:sp>
      <p:sp>
        <p:nvSpPr>
          <p:cNvPr id="3" name="Content Placeholder 2"/>
          <p:cNvSpPr>
            <a:spLocks noGrp="1"/>
          </p:cNvSpPr>
          <p:nvPr>
            <p:ph idx="1"/>
          </p:nvPr>
        </p:nvSpPr>
        <p:spPr>
          <a:xfrm>
            <a:off x="1759132" y="1018903"/>
            <a:ext cx="5590903" cy="5111931"/>
          </a:xfrm>
        </p:spPr>
        <p:txBody>
          <a:bodyPr/>
          <a:lstStyle/>
          <a:p>
            <a:pPr marL="0" indent="0">
              <a:buNone/>
            </a:pPr>
            <a:r>
              <a:rPr lang="en-US" b="1">
                <a:solidFill>
                  <a:srgbClr val="C00000"/>
                </a:solidFill>
              </a:rPr>
              <a:t>Who are they?—</a:t>
            </a:r>
            <a:r>
              <a:rPr lang="en-US"/>
              <a:t>People targeted for their otherness, discriminated against, or oppressed over a period of time.</a:t>
            </a:r>
          </a:p>
          <a:p>
            <a:r>
              <a:rPr lang="en-US"/>
              <a:t>They often </a:t>
            </a:r>
            <a:r>
              <a:rPr lang="en-US" b="1" i="1"/>
              <a:t>subconsciously or consciously internalize </a:t>
            </a:r>
            <a:r>
              <a:rPr lang="en-US"/>
              <a:t>(believe and make part of their self-image – their internal view of themselves) the myths and false narrative, and misinformation that society communicates (media, politics, etc.) to them about their group. </a:t>
            </a:r>
          </a:p>
          <a:p>
            <a:pPr lvl="1"/>
            <a:r>
              <a:rPr lang="en-US"/>
              <a:t>Ex. Women might internalize the stereotype that they are not good at math and science, or people with disabilities might internalize the myth that they make no real contribution to society. </a:t>
            </a:r>
          </a:p>
        </p:txBody>
      </p:sp>
      <p:pic>
        <p:nvPicPr>
          <p:cNvPr id="4" name="Picture 3"/>
          <p:cNvPicPr>
            <a:picLocks noChangeAspect="1"/>
          </p:cNvPicPr>
          <p:nvPr/>
        </p:nvPicPr>
        <p:blipFill>
          <a:blip r:embed="rId3"/>
          <a:stretch>
            <a:fillRect/>
          </a:stretch>
        </p:blipFill>
        <p:spPr>
          <a:xfrm>
            <a:off x="7412454" y="1690690"/>
            <a:ext cx="3255546" cy="2672679"/>
          </a:xfrm>
          <a:prstGeom prst="rect">
            <a:avLst/>
          </a:prstGeom>
        </p:spPr>
      </p:pic>
    </p:spTree>
    <p:extLst>
      <p:ext uri="{BB962C8B-B14F-4D97-AF65-F5344CB8AC3E}">
        <p14:creationId xmlns:p14="http://schemas.microsoft.com/office/powerpoint/2010/main" val="2413522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3806" y="304509"/>
            <a:ext cx="8090451" cy="662869"/>
          </a:xfrm>
        </p:spPr>
        <p:txBody>
          <a:bodyPr/>
          <a:lstStyle/>
          <a:p>
            <a:pPr algn="ctr"/>
            <a:r>
              <a:rPr lang="en-US"/>
              <a:t>Internalized Oppression</a:t>
            </a:r>
          </a:p>
        </p:txBody>
      </p:sp>
      <p:sp>
        <p:nvSpPr>
          <p:cNvPr id="5" name="Content Placeholder 4"/>
          <p:cNvSpPr>
            <a:spLocks noGrp="1"/>
          </p:cNvSpPr>
          <p:nvPr>
            <p:ph idx="1"/>
          </p:nvPr>
        </p:nvSpPr>
        <p:spPr>
          <a:xfrm>
            <a:off x="1741714" y="1195252"/>
            <a:ext cx="8708572" cy="4467497"/>
          </a:xfrm>
        </p:spPr>
        <p:txBody>
          <a:bodyPr/>
          <a:lstStyle/>
          <a:p>
            <a:r>
              <a:rPr lang="en-US" sz="2600"/>
              <a:t>This makes them feel (often unconsciously) that in some way they are fundamentally not as worthy, capable, intelligent, beautiful, good, etc. as those in the dominant group. </a:t>
            </a:r>
          </a:p>
          <a:p>
            <a:r>
              <a:rPr lang="en-US" sz="2600"/>
              <a:t>Experience of oppression are thusly turned inward. </a:t>
            </a:r>
          </a:p>
          <a:p>
            <a:r>
              <a:rPr lang="en-US" sz="2600"/>
              <a:t>Feelings that the stereotypes, false narratives passed down “inter-generationally” are true.</a:t>
            </a:r>
          </a:p>
          <a:p>
            <a:r>
              <a:rPr lang="en-US" sz="2600"/>
              <a:t>They then act as if they were true—</a:t>
            </a:r>
            <a:r>
              <a:rPr lang="en-US" sz="2600" b="1" i="1">
                <a:solidFill>
                  <a:srgbClr val="C00000"/>
                </a:solidFill>
              </a:rPr>
              <a:t>Internalized Oppression.</a:t>
            </a:r>
          </a:p>
          <a:p>
            <a:r>
              <a:rPr lang="en-US" sz="2600"/>
              <a:t>Not all members turn stereotypes inward.—Rebellion, pride, creation of a true narrative is more than possible.</a:t>
            </a:r>
          </a:p>
        </p:txBody>
      </p:sp>
    </p:spTree>
    <p:extLst>
      <p:ext uri="{BB962C8B-B14F-4D97-AF65-F5344CB8AC3E}">
        <p14:creationId xmlns:p14="http://schemas.microsoft.com/office/powerpoint/2010/main" val="33976942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775" y="0"/>
            <a:ext cx="8090451" cy="680714"/>
          </a:xfrm>
        </p:spPr>
        <p:txBody>
          <a:bodyPr/>
          <a:lstStyle/>
          <a:p>
            <a:pPr algn="ctr"/>
            <a:r>
              <a:rPr lang="en-US"/>
              <a:t>Internalized Oppression</a:t>
            </a:r>
          </a:p>
        </p:txBody>
      </p:sp>
      <p:sp>
        <p:nvSpPr>
          <p:cNvPr id="3" name="Content Placeholder 2"/>
          <p:cNvSpPr>
            <a:spLocks noGrp="1"/>
          </p:cNvSpPr>
          <p:nvPr>
            <p:ph idx="1"/>
          </p:nvPr>
        </p:nvSpPr>
        <p:spPr>
          <a:xfrm>
            <a:off x="1706262" y="984069"/>
            <a:ext cx="6375292" cy="5190308"/>
          </a:xfrm>
        </p:spPr>
        <p:txBody>
          <a:bodyPr/>
          <a:lstStyle/>
          <a:p>
            <a:pPr marL="0" indent="0">
              <a:buNone/>
            </a:pPr>
            <a:r>
              <a:rPr lang="en-US" sz="2400" b="1" i="1"/>
              <a:t>Two ways that internalized oppression functions:</a:t>
            </a:r>
            <a:endParaRPr lang="en-US" sz="2400"/>
          </a:p>
          <a:p>
            <a:r>
              <a:rPr lang="en-US" sz="2400"/>
              <a:t>Operates on an individual basis. A person believes that the stereotypes and misinformation that they hears are true about themselves. </a:t>
            </a:r>
          </a:p>
          <a:p>
            <a:pPr lvl="1"/>
            <a:r>
              <a:rPr lang="en-US" sz="1600" i="1">
                <a:solidFill>
                  <a:srgbClr val="C00000"/>
                </a:solidFill>
              </a:rPr>
              <a:t>Holds self back from living life to its potential</a:t>
            </a:r>
          </a:p>
          <a:p>
            <a:pPr lvl="1"/>
            <a:r>
              <a:rPr lang="en-US" sz="1600" i="1">
                <a:solidFill>
                  <a:srgbClr val="C00000"/>
                </a:solidFill>
              </a:rPr>
              <a:t>Acts out to reinforce the false belief…ultimately self-defeating.</a:t>
            </a:r>
          </a:p>
          <a:p>
            <a:r>
              <a:rPr lang="en-US" sz="2400"/>
              <a:t>People in the same group believe (often unconsciously) the misinformation and stereotypes that society communicates about other members of their group.</a:t>
            </a:r>
          </a:p>
          <a:p>
            <a:pPr lvl="1"/>
            <a:r>
              <a:rPr lang="en-US" sz="1600" i="1">
                <a:solidFill>
                  <a:srgbClr val="C00000"/>
                </a:solidFill>
              </a:rPr>
              <a:t>Turning oppression on one another.</a:t>
            </a:r>
          </a:p>
          <a:p>
            <a:pPr lvl="1"/>
            <a:r>
              <a:rPr lang="en-US" sz="1600" i="1">
                <a:solidFill>
                  <a:srgbClr val="C00000"/>
                </a:solidFill>
              </a:rPr>
              <a:t>People often criticize, isolate, hurt, undermine, mistrust, and fight with (light skin vs. dark skin)</a:t>
            </a:r>
          </a:p>
        </p:txBody>
      </p:sp>
      <p:pic>
        <p:nvPicPr>
          <p:cNvPr id="4" name="Picture 3"/>
          <p:cNvPicPr>
            <a:picLocks noChangeAspect="1"/>
          </p:cNvPicPr>
          <p:nvPr/>
        </p:nvPicPr>
        <p:blipFill>
          <a:blip r:embed="rId2"/>
          <a:stretch>
            <a:fillRect/>
          </a:stretch>
        </p:blipFill>
        <p:spPr>
          <a:xfrm>
            <a:off x="8165758" y="1705162"/>
            <a:ext cx="2502243" cy="2791919"/>
          </a:xfrm>
          <a:prstGeom prst="rect">
            <a:avLst/>
          </a:prstGeom>
        </p:spPr>
      </p:pic>
    </p:spTree>
    <p:extLst>
      <p:ext uri="{BB962C8B-B14F-4D97-AF65-F5344CB8AC3E}">
        <p14:creationId xmlns:p14="http://schemas.microsoft.com/office/powerpoint/2010/main" val="1596996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96345" y="154215"/>
            <a:ext cx="8090451" cy="1325563"/>
          </a:xfrm>
        </p:spPr>
        <p:txBody>
          <a:bodyPr/>
          <a:lstStyle/>
          <a:p>
            <a:pPr algn="ctr"/>
            <a:r>
              <a:rPr lang="en-US"/>
              <a:t>Internalized Oppression: Psychological Effects</a:t>
            </a:r>
          </a:p>
        </p:txBody>
      </p:sp>
      <p:sp>
        <p:nvSpPr>
          <p:cNvPr id="7" name="Content Placeholder 6"/>
          <p:cNvSpPr>
            <a:spLocks noGrp="1"/>
          </p:cNvSpPr>
          <p:nvPr>
            <p:ph idx="1"/>
          </p:nvPr>
        </p:nvSpPr>
        <p:spPr>
          <a:xfrm>
            <a:off x="1942012" y="1576251"/>
            <a:ext cx="8199215" cy="4446862"/>
          </a:xfrm>
        </p:spPr>
        <p:txBody>
          <a:bodyPr/>
          <a:lstStyle/>
          <a:p>
            <a:r>
              <a:rPr lang="en-US" sz="2400"/>
              <a:t>A person experiencing a direct traumatic stressor may be:</a:t>
            </a:r>
          </a:p>
          <a:p>
            <a:pPr lvl="1"/>
            <a:r>
              <a:rPr lang="en-US" sz="2000" i="1">
                <a:solidFill>
                  <a:srgbClr val="C00000"/>
                </a:solidFill>
              </a:rPr>
              <a:t>Heavily policed.</a:t>
            </a:r>
          </a:p>
          <a:p>
            <a:pPr lvl="1"/>
            <a:r>
              <a:rPr lang="en-US" sz="2000" i="1">
                <a:solidFill>
                  <a:srgbClr val="C00000"/>
                </a:solidFill>
              </a:rPr>
              <a:t>Face barriers to home ownership due to inequitable policies and racialized policies in banking.</a:t>
            </a:r>
          </a:p>
          <a:p>
            <a:pPr lvl="1"/>
            <a:r>
              <a:rPr lang="en-US" sz="2000" i="1">
                <a:solidFill>
                  <a:srgbClr val="C00000"/>
                </a:solidFill>
              </a:rPr>
              <a:t> A victim of individual physical and verbal attacks. </a:t>
            </a:r>
          </a:p>
          <a:p>
            <a:pPr lvl="1"/>
            <a:r>
              <a:rPr lang="en-US" sz="2000" i="1">
                <a:solidFill>
                  <a:srgbClr val="C00000"/>
                </a:solidFill>
              </a:rPr>
              <a:t>Facing other microaggressions.</a:t>
            </a:r>
          </a:p>
          <a:p>
            <a:pPr marL="0" indent="0">
              <a:buNone/>
            </a:pPr>
            <a:endParaRPr lang="en-US" sz="1400"/>
          </a:p>
          <a:p>
            <a:pPr marL="0" indent="0">
              <a:buNone/>
            </a:pPr>
            <a:r>
              <a:rPr lang="en-US" sz="2400" b="1" i="1"/>
              <a:t>Note: Vicarious traumatic stressors—Indirect traumatic impacts </a:t>
            </a:r>
          </a:p>
          <a:p>
            <a:pPr marL="0" indent="0">
              <a:buNone/>
            </a:pPr>
            <a:r>
              <a:rPr lang="en-US" sz="2400" b="1" i="1"/>
              <a:t>Can have an equally detrimental impact on people of colors’ mental health.</a:t>
            </a:r>
          </a:p>
        </p:txBody>
      </p:sp>
    </p:spTree>
    <p:extLst>
      <p:ext uri="{BB962C8B-B14F-4D97-AF65-F5344CB8AC3E}">
        <p14:creationId xmlns:p14="http://schemas.microsoft.com/office/powerpoint/2010/main" val="1240053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776" y="103869"/>
            <a:ext cx="8090451" cy="1325563"/>
          </a:xfrm>
        </p:spPr>
        <p:txBody>
          <a:bodyPr/>
          <a:lstStyle/>
          <a:p>
            <a:pPr algn="ctr"/>
            <a:r>
              <a:rPr lang="en-US"/>
              <a:t>Internalized Oppression: Psychological Effects</a:t>
            </a:r>
          </a:p>
        </p:txBody>
      </p:sp>
      <p:sp>
        <p:nvSpPr>
          <p:cNvPr id="3" name="Content Placeholder 2"/>
          <p:cNvSpPr>
            <a:spLocks noGrp="1"/>
          </p:cNvSpPr>
          <p:nvPr>
            <p:ph idx="1"/>
          </p:nvPr>
        </p:nvSpPr>
        <p:spPr>
          <a:xfrm>
            <a:off x="1689464" y="1619795"/>
            <a:ext cx="8734697" cy="4403319"/>
          </a:xfrm>
        </p:spPr>
        <p:txBody>
          <a:bodyPr/>
          <a:lstStyle/>
          <a:p>
            <a:r>
              <a:rPr lang="en-US" sz="2400"/>
              <a:t>Black and First People today in the 21</a:t>
            </a:r>
            <a:r>
              <a:rPr lang="en-US" sz="2400" baseline="30000"/>
              <a:t>st</a:t>
            </a:r>
            <a:r>
              <a:rPr lang="en-US" sz="2400"/>
              <a:t> century have sustained collective trauma </a:t>
            </a:r>
          </a:p>
          <a:p>
            <a:r>
              <a:rPr lang="en-US" sz="2400"/>
              <a:t>It makes them highly vulnerable to developing mental health disorders.</a:t>
            </a:r>
          </a:p>
          <a:p>
            <a:r>
              <a:rPr lang="en-US" sz="2400"/>
              <a:t>Symptoms of depression, substance dependence, diabetes, and unemployment due to the psychological impact of the historical trauma.</a:t>
            </a:r>
          </a:p>
          <a:p>
            <a:r>
              <a:rPr lang="en-US" sz="2400"/>
              <a:t>Descendants of Holocaust survivors display an increased vulnerability to developing psychological disturbances in addition to stressors related to Holocaust loss.</a:t>
            </a:r>
          </a:p>
          <a:p>
            <a:endParaRPr lang="en-US"/>
          </a:p>
        </p:txBody>
      </p:sp>
    </p:spTree>
    <p:extLst>
      <p:ext uri="{BB962C8B-B14F-4D97-AF65-F5344CB8AC3E}">
        <p14:creationId xmlns:p14="http://schemas.microsoft.com/office/powerpoint/2010/main" val="37458866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774" y="-7482"/>
            <a:ext cx="8090451" cy="1325563"/>
          </a:xfrm>
        </p:spPr>
        <p:txBody>
          <a:bodyPr/>
          <a:lstStyle/>
          <a:p>
            <a:pPr algn="ctr"/>
            <a:r>
              <a:rPr lang="en-US"/>
              <a:t>What is Implicit Bias?</a:t>
            </a:r>
          </a:p>
        </p:txBody>
      </p:sp>
      <p:pic>
        <p:nvPicPr>
          <p:cNvPr id="4" name="Content Placeholder 3">
            <a:extLst>
              <a:ext uri="{FF2B5EF4-FFF2-40B4-BE49-F238E27FC236}">
                <a16:creationId xmlns:a16="http://schemas.microsoft.com/office/drawing/2014/main" id="{A836A7C1-0A4E-4136-870B-D4E61E4C3667}"/>
              </a:ext>
            </a:extLst>
          </p:cNvPr>
          <p:cNvPicPr>
            <a:picLocks noGrp="1" noChangeAspect="1"/>
          </p:cNvPicPr>
          <p:nvPr>
            <p:ph idx="1"/>
          </p:nvPr>
        </p:nvPicPr>
        <p:blipFill>
          <a:blip r:embed="rId3"/>
          <a:stretch>
            <a:fillRect/>
          </a:stretch>
        </p:blipFill>
        <p:spPr>
          <a:xfrm>
            <a:off x="1985423" y="1448710"/>
            <a:ext cx="8221150" cy="4478560"/>
          </a:xfrm>
          <a:prstGeom prst="rect">
            <a:avLst/>
          </a:prstGeom>
        </p:spPr>
      </p:pic>
    </p:spTree>
    <p:extLst>
      <p:ext uri="{BB962C8B-B14F-4D97-AF65-F5344CB8AC3E}">
        <p14:creationId xmlns:p14="http://schemas.microsoft.com/office/powerpoint/2010/main" val="3666332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890032" y="86452"/>
            <a:ext cx="8297636" cy="1141457"/>
          </a:xfrm>
        </p:spPr>
        <p:txBody>
          <a:bodyPr/>
          <a:lstStyle/>
          <a:p>
            <a:pPr algn="ctr"/>
            <a:r>
              <a:rPr lang="en-US"/>
              <a:t>Types of Implicit/Unconscious Bias</a:t>
            </a:r>
          </a:p>
        </p:txBody>
      </p:sp>
      <p:sp>
        <p:nvSpPr>
          <p:cNvPr id="10" name="Content Placeholder 9"/>
          <p:cNvSpPr>
            <a:spLocks noGrp="1"/>
          </p:cNvSpPr>
          <p:nvPr>
            <p:ph sz="half" idx="1"/>
          </p:nvPr>
        </p:nvSpPr>
        <p:spPr>
          <a:xfrm>
            <a:off x="1689464" y="1149532"/>
            <a:ext cx="4349387" cy="4843765"/>
          </a:xfrm>
        </p:spPr>
        <p:txBody>
          <a:bodyPr/>
          <a:lstStyle/>
          <a:p>
            <a:r>
              <a:rPr lang="en-US" b="1"/>
              <a:t>Affinity Bias: </a:t>
            </a:r>
            <a:r>
              <a:rPr lang="en-US"/>
              <a:t>The tendency to warm up to people like ourselves.</a:t>
            </a:r>
          </a:p>
          <a:p>
            <a:endParaRPr lang="en-US"/>
          </a:p>
          <a:p>
            <a:r>
              <a:rPr lang="en-US" b="1"/>
              <a:t>Halo Effect: </a:t>
            </a:r>
            <a:r>
              <a:rPr lang="en-US"/>
              <a:t>The tendency to think everything about a person is good because you like that person.</a:t>
            </a:r>
          </a:p>
          <a:p>
            <a:endParaRPr lang="en-US"/>
          </a:p>
          <a:p>
            <a:r>
              <a:rPr lang="en-US" b="1"/>
              <a:t>Perception Bias: </a:t>
            </a:r>
            <a:r>
              <a:rPr lang="en-US"/>
              <a:t>The tendency to form stereotypes and assumptions about certain groups that make it impossible to make an objective judgement about members of those groups. </a:t>
            </a:r>
          </a:p>
          <a:p>
            <a:endParaRPr lang="en-US"/>
          </a:p>
        </p:txBody>
      </p:sp>
      <p:sp>
        <p:nvSpPr>
          <p:cNvPr id="11" name="Content Placeholder 10"/>
          <p:cNvSpPr>
            <a:spLocks noGrp="1"/>
          </p:cNvSpPr>
          <p:nvPr>
            <p:ph sz="half" idx="2"/>
          </p:nvPr>
        </p:nvSpPr>
        <p:spPr>
          <a:xfrm>
            <a:off x="6153150" y="1149532"/>
            <a:ext cx="4235087" cy="4843765"/>
          </a:xfrm>
        </p:spPr>
        <p:txBody>
          <a:bodyPr/>
          <a:lstStyle/>
          <a:p>
            <a:r>
              <a:rPr lang="en-US" b="1"/>
              <a:t>Confirmation Bias: </a:t>
            </a:r>
            <a:r>
              <a:rPr lang="en-US"/>
              <a:t>The tendency for people to seek information that confirms preexisting beliefs or assumptions.</a:t>
            </a:r>
          </a:p>
          <a:p>
            <a:endParaRPr lang="en-US"/>
          </a:p>
          <a:p>
            <a:r>
              <a:rPr lang="en-US" b="1"/>
              <a:t>Group Think Bias: </a:t>
            </a:r>
            <a:r>
              <a:rPr lang="en-US"/>
              <a:t>This bias occurs when people try too hard to fit into a particular group by mimicking others or holding back thoughts and opinions. This causes them to lose part of their identities and causes organizations to lose out on creativity and innovation.</a:t>
            </a:r>
          </a:p>
          <a:p>
            <a:endParaRPr lang="en-US"/>
          </a:p>
          <a:p>
            <a:endParaRPr lang="en-US"/>
          </a:p>
          <a:p>
            <a:endParaRPr lang="en-US"/>
          </a:p>
          <a:p>
            <a:endParaRPr lang="en-US"/>
          </a:p>
        </p:txBody>
      </p:sp>
    </p:spTree>
    <p:extLst>
      <p:ext uri="{BB962C8B-B14F-4D97-AF65-F5344CB8AC3E}">
        <p14:creationId xmlns:p14="http://schemas.microsoft.com/office/powerpoint/2010/main" val="23274157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0987" y="37144"/>
            <a:ext cx="8090451" cy="838263"/>
          </a:xfrm>
        </p:spPr>
        <p:txBody>
          <a:bodyPr/>
          <a:lstStyle/>
          <a:p>
            <a:pPr algn="ctr"/>
            <a:r>
              <a:rPr lang="en-US"/>
              <a:t>Causes of Implicit Bias</a:t>
            </a:r>
          </a:p>
        </p:txBody>
      </p:sp>
      <p:sp>
        <p:nvSpPr>
          <p:cNvPr id="5" name="Content Placeholder 4"/>
          <p:cNvSpPr>
            <a:spLocks noGrp="1"/>
          </p:cNvSpPr>
          <p:nvPr>
            <p:ph idx="1"/>
          </p:nvPr>
        </p:nvSpPr>
        <p:spPr>
          <a:xfrm>
            <a:off x="1401356" y="884477"/>
            <a:ext cx="8851082" cy="4928689"/>
          </a:xfrm>
        </p:spPr>
        <p:txBody>
          <a:bodyPr/>
          <a:lstStyle/>
          <a:p>
            <a:r>
              <a:rPr lang="en-US" sz="2400"/>
              <a:t>We tend to seek out patterns in our world.</a:t>
            </a:r>
          </a:p>
          <a:p>
            <a:r>
              <a:rPr lang="en-US" sz="2400"/>
              <a:t>We essentially develop said biases as a result of our brains.</a:t>
            </a:r>
          </a:p>
          <a:p>
            <a:r>
              <a:rPr lang="en-US" sz="2400"/>
              <a:t>We naturally tend to look for patterns and associations in order to make sense of this complicated world/societies.</a:t>
            </a:r>
          </a:p>
          <a:p>
            <a:r>
              <a:rPr lang="en-US" sz="2400"/>
              <a:t>The brain has a tendency essentially simplify the world. Therefore, mental shortcuts are created to make it faster and easier for the brain to sort through data and stimuli we are met with every second of the day. </a:t>
            </a:r>
          </a:p>
          <a:p>
            <a:r>
              <a:rPr lang="en-US" sz="2400"/>
              <a:t>We can not forget the Influences from media, culture, and our individual upbringings. They all have also contributed to the rise of implicit associations that people form about the members of social outgroups. </a:t>
            </a:r>
          </a:p>
          <a:p>
            <a:endParaRPr lang="en-US"/>
          </a:p>
        </p:txBody>
      </p:sp>
    </p:spTree>
    <p:extLst>
      <p:ext uri="{BB962C8B-B14F-4D97-AF65-F5344CB8AC3E}">
        <p14:creationId xmlns:p14="http://schemas.microsoft.com/office/powerpoint/2010/main" val="2961492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C9646-12A2-2A21-FD8E-1A9782599C5C}"/>
              </a:ext>
            </a:extLst>
          </p:cNvPr>
          <p:cNvSpPr>
            <a:spLocks noGrp="1"/>
          </p:cNvSpPr>
          <p:nvPr>
            <p:ph type="title"/>
          </p:nvPr>
        </p:nvSpPr>
        <p:spPr/>
        <p:txBody>
          <a:bodyPr/>
          <a:lstStyle/>
          <a:p>
            <a:r>
              <a:rPr lang="en-US"/>
              <a:t>Learning Objectives</a:t>
            </a:r>
          </a:p>
        </p:txBody>
      </p:sp>
      <p:sp>
        <p:nvSpPr>
          <p:cNvPr id="3" name="Content Placeholder 2">
            <a:extLst>
              <a:ext uri="{FF2B5EF4-FFF2-40B4-BE49-F238E27FC236}">
                <a16:creationId xmlns:a16="http://schemas.microsoft.com/office/drawing/2014/main" id="{1AC6DC68-D3D5-1218-E2E8-31D8475B114D}"/>
              </a:ext>
            </a:extLst>
          </p:cNvPr>
          <p:cNvSpPr>
            <a:spLocks noGrp="1"/>
          </p:cNvSpPr>
          <p:nvPr>
            <p:ph idx="1"/>
          </p:nvPr>
        </p:nvSpPr>
        <p:spPr/>
        <p:txBody>
          <a:bodyPr/>
          <a:lstStyle/>
          <a:p>
            <a:pPr marL="0" indent="0">
              <a:buNone/>
            </a:pPr>
            <a:r>
              <a:rPr lang="en-US" sz="2800"/>
              <a:t>At the end of this training, participants will be able to:</a:t>
            </a:r>
          </a:p>
          <a:p>
            <a:pPr marL="514350" indent="-514350">
              <a:buFont typeface="+mj-lt"/>
              <a:buAutoNum type="arabicPeriod"/>
            </a:pPr>
            <a:r>
              <a:rPr lang="en-US" sz="2800"/>
              <a:t>Appraise the Influence of Culture and Society on Mental Health </a:t>
            </a:r>
          </a:p>
          <a:p>
            <a:pPr marL="514350" indent="-514350">
              <a:buFont typeface="+mj-lt"/>
              <a:buAutoNum type="arabicPeriod"/>
            </a:pPr>
            <a:r>
              <a:rPr lang="en-US" sz="2800"/>
              <a:t>Recognize the Ramifications of Systemic Oppression </a:t>
            </a:r>
          </a:p>
          <a:p>
            <a:pPr marL="514350" indent="-514350">
              <a:buFont typeface="+mj-lt"/>
              <a:buAutoNum type="arabicPeriod"/>
            </a:pPr>
            <a:r>
              <a:rPr lang="en-US" sz="2800"/>
              <a:t>Identify Opportunities for Integrated Care Settings</a:t>
            </a:r>
          </a:p>
          <a:p>
            <a:pPr marL="514350" indent="-514350">
              <a:buFont typeface="+mj-lt"/>
              <a:buAutoNum type="arabicPeriod"/>
            </a:pPr>
            <a:r>
              <a:rPr lang="en-US" sz="2800"/>
              <a:t>Describe Reframing the Approach to Mental Health &amp; Dismantling Systems of Oppression </a:t>
            </a:r>
          </a:p>
          <a:p>
            <a:pPr marL="0" indent="0">
              <a:buNone/>
            </a:pPr>
            <a:endParaRPr lang="en-US" sz="2800"/>
          </a:p>
          <a:p>
            <a:pPr marL="0" indent="0">
              <a:buNone/>
            </a:pPr>
            <a:endParaRPr lang="en-US"/>
          </a:p>
        </p:txBody>
      </p:sp>
      <p:sp>
        <p:nvSpPr>
          <p:cNvPr id="4" name="Footer Placeholder 3">
            <a:extLst>
              <a:ext uri="{FF2B5EF4-FFF2-40B4-BE49-F238E27FC236}">
                <a16:creationId xmlns:a16="http://schemas.microsoft.com/office/drawing/2014/main" id="{08FFF59A-7E31-376B-76EE-92FCB4327356}"/>
              </a:ext>
            </a:extLst>
          </p:cNvPr>
          <p:cNvSpPr>
            <a:spLocks noGrp="1"/>
          </p:cNvSpPr>
          <p:nvPr>
            <p:ph type="ftr" sz="quarter" idx="11"/>
          </p:nvPr>
        </p:nvSpPr>
        <p:spPr>
          <a:xfrm>
            <a:off x="5562600" y="6356351"/>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(c) 2022 Pierluigi Mancini PhD</a:t>
            </a:r>
            <a:endParaRPr lang="en-US"/>
          </a:p>
        </p:txBody>
      </p:sp>
      <p:sp>
        <p:nvSpPr>
          <p:cNvPr id="5" name="Slide Number Placeholder 4">
            <a:extLst>
              <a:ext uri="{FF2B5EF4-FFF2-40B4-BE49-F238E27FC236}">
                <a16:creationId xmlns:a16="http://schemas.microsoft.com/office/drawing/2014/main" id="{038DFA30-E746-9605-C23B-E6C74BB2D006}"/>
              </a:ext>
            </a:extLst>
          </p:cNvPr>
          <p:cNvSpPr>
            <a:spLocks noGrp="1"/>
          </p:cNvSpPr>
          <p:nvPr>
            <p:ph type="sldNum" sz="quarter" idx="12"/>
          </p:nvPr>
        </p:nvSpPr>
        <p:spPr/>
        <p:txBody>
          <a:bodyPr/>
          <a:lstStyle/>
          <a:p>
            <a:fld id="{0996E053-2B47-4A73-9C9C-5B2170C39670}" type="slidenum">
              <a:rPr lang="en-US" smtClean="0"/>
              <a:t>4</a:t>
            </a:fld>
            <a:endParaRPr lang="en-US"/>
          </a:p>
        </p:txBody>
      </p:sp>
    </p:spTree>
    <p:extLst>
      <p:ext uri="{BB962C8B-B14F-4D97-AF65-F5344CB8AC3E}">
        <p14:creationId xmlns:p14="http://schemas.microsoft.com/office/powerpoint/2010/main" val="17131294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E9607-0086-BF44-CD26-0F6A7C7EEB34}"/>
              </a:ext>
            </a:extLst>
          </p:cNvPr>
          <p:cNvSpPr>
            <a:spLocks noGrp="1"/>
          </p:cNvSpPr>
          <p:nvPr>
            <p:ph type="title"/>
          </p:nvPr>
        </p:nvSpPr>
        <p:spPr>
          <a:xfrm>
            <a:off x="2050775" y="1"/>
            <a:ext cx="8090451" cy="1325563"/>
          </a:xfrm>
        </p:spPr>
        <p:txBody>
          <a:bodyPr/>
          <a:lstStyle/>
          <a:p>
            <a:pPr algn="ctr"/>
            <a:r>
              <a:rPr lang="en-US">
                <a:ea typeface="Calibri Light"/>
                <a:cs typeface="Calibri Light"/>
              </a:rPr>
              <a:t>Problems &amp; Paths Forward</a:t>
            </a:r>
            <a:br>
              <a:rPr lang="en-US" b="1">
                <a:ea typeface="Calibri Light"/>
                <a:cs typeface="Calibri Light"/>
              </a:rPr>
            </a:br>
            <a:r>
              <a:rPr lang="en-US" sz="1500" b="1">
                <a:solidFill>
                  <a:schemeClr val="tx1"/>
                </a:solidFill>
                <a:ea typeface="Calibri Light"/>
                <a:cs typeface="Calibri Light"/>
              </a:rPr>
              <a:t>Problems with Implicit Bias Trainings (IBT)</a:t>
            </a:r>
          </a:p>
        </p:txBody>
      </p:sp>
      <p:sp>
        <p:nvSpPr>
          <p:cNvPr id="3" name="Content Placeholder 2">
            <a:extLst>
              <a:ext uri="{FF2B5EF4-FFF2-40B4-BE49-F238E27FC236}">
                <a16:creationId xmlns:a16="http://schemas.microsoft.com/office/drawing/2014/main" id="{C4393A64-70E4-F3F1-7072-777155574E2D}"/>
              </a:ext>
            </a:extLst>
          </p:cNvPr>
          <p:cNvSpPr>
            <a:spLocks noGrp="1"/>
          </p:cNvSpPr>
          <p:nvPr>
            <p:ph idx="1"/>
          </p:nvPr>
        </p:nvSpPr>
        <p:spPr>
          <a:xfrm>
            <a:off x="1733006" y="1245326"/>
            <a:ext cx="8717280" cy="4702628"/>
          </a:xfrm>
        </p:spPr>
        <p:txBody>
          <a:bodyPr vert="horz" lIns="68580" tIns="34290" rIns="68580" bIns="34290" rtlCol="0" anchor="t">
            <a:noAutofit/>
          </a:bodyPr>
          <a:lstStyle/>
          <a:p>
            <a:pPr marL="0" indent="0">
              <a:buNone/>
            </a:pPr>
            <a:r>
              <a:rPr lang="en-US" sz="2200" b="1">
                <a:latin typeface="Calibri"/>
                <a:ea typeface="Calibri Light"/>
                <a:cs typeface="Calibri Light"/>
              </a:rPr>
              <a:t>IBT Ideology: </a:t>
            </a:r>
            <a:r>
              <a:rPr lang="en-US" sz="2200">
                <a:latin typeface="Calibri"/>
                <a:ea typeface="Calibri Light"/>
                <a:cs typeface="Calibri Light"/>
              </a:rPr>
              <a:t>The goal, through a form of proper training, individuals in organizations, institutional settings, and through personal one-on-one interactions, can </a:t>
            </a:r>
            <a:r>
              <a:rPr lang="en-US" sz="2200" b="1">
                <a:solidFill>
                  <a:schemeClr val="tx1">
                    <a:lumMod val="95000"/>
                    <a:lumOff val="5000"/>
                  </a:schemeClr>
                </a:solidFill>
                <a:latin typeface="Calibri"/>
                <a:ea typeface="Calibri Light"/>
                <a:cs typeface="Calibri Light"/>
              </a:rPr>
              <a:t>learn to recognize and correct damaging form of bias.</a:t>
            </a:r>
          </a:p>
          <a:p>
            <a:pPr marL="385763" indent="-214313">
              <a:lnSpc>
                <a:spcPct val="90000"/>
              </a:lnSpc>
              <a:buFont typeface="Arial"/>
              <a:buChar char="•"/>
            </a:pPr>
            <a:r>
              <a:rPr lang="en-US" sz="2200">
                <a:latin typeface="Calibri"/>
                <a:ea typeface="Calibri Light"/>
                <a:cs typeface="Calibri Light"/>
              </a:rPr>
              <a:t>Problem— We have no explicit or ample evidence today that indicates IBT works.</a:t>
            </a:r>
          </a:p>
          <a:p>
            <a:pPr marL="728663" lvl="1" indent="-214313">
              <a:lnSpc>
                <a:spcPct val="90000"/>
              </a:lnSpc>
              <a:buFont typeface="Arial"/>
              <a:buChar char="•"/>
            </a:pPr>
            <a:r>
              <a:rPr lang="en-US" b="1">
                <a:solidFill>
                  <a:schemeClr val="tx1">
                    <a:lumMod val="95000"/>
                    <a:lumOff val="5000"/>
                  </a:schemeClr>
                </a:solidFill>
                <a:latin typeface="Calibri"/>
                <a:ea typeface="Calibri Light"/>
                <a:cs typeface="Calibri Light"/>
              </a:rPr>
              <a:t>Few rigorous studies </a:t>
            </a:r>
            <a:r>
              <a:rPr lang="en-US">
                <a:solidFill>
                  <a:schemeClr val="tx1">
                    <a:lumMod val="95000"/>
                    <a:lumOff val="5000"/>
                  </a:schemeClr>
                </a:solidFill>
                <a:latin typeface="Calibri"/>
                <a:ea typeface="Calibri Light"/>
                <a:cs typeface="Calibri Light"/>
              </a:rPr>
              <a:t>and or valid evaluations exist.</a:t>
            </a:r>
          </a:p>
          <a:p>
            <a:pPr marL="728663" lvl="1" indent="-214313">
              <a:lnSpc>
                <a:spcPct val="90000"/>
              </a:lnSpc>
              <a:buFont typeface="Arial"/>
              <a:buChar char="•"/>
            </a:pPr>
            <a:r>
              <a:rPr lang="en-US">
                <a:solidFill>
                  <a:schemeClr val="tx1">
                    <a:lumMod val="95000"/>
                    <a:lumOff val="5000"/>
                  </a:schemeClr>
                </a:solidFill>
                <a:latin typeface="Calibri"/>
                <a:ea typeface="Calibri Light"/>
                <a:cs typeface="Calibri Light"/>
              </a:rPr>
              <a:t>Yes, some interventions have proven to lower scores on tests such as Implicit Association Test (IAT, most used instrument to measure prejudice/stereotyping), </a:t>
            </a:r>
            <a:r>
              <a:rPr lang="en-US" b="1">
                <a:solidFill>
                  <a:schemeClr val="tx1">
                    <a:lumMod val="95000"/>
                    <a:lumOff val="5000"/>
                  </a:schemeClr>
                </a:solidFill>
                <a:latin typeface="Calibri"/>
                <a:ea typeface="Calibri Light"/>
                <a:cs typeface="Calibri Light"/>
              </a:rPr>
              <a:t>but none </a:t>
            </a:r>
            <a:r>
              <a:rPr lang="en-US">
                <a:solidFill>
                  <a:schemeClr val="tx1">
                    <a:lumMod val="95000"/>
                    <a:lumOff val="5000"/>
                  </a:schemeClr>
                </a:solidFill>
                <a:latin typeface="Calibri"/>
                <a:ea typeface="Calibri Light"/>
                <a:cs typeface="Calibri Light"/>
              </a:rPr>
              <a:t>of said interventions </a:t>
            </a:r>
            <a:r>
              <a:rPr lang="en-US" b="1">
                <a:solidFill>
                  <a:schemeClr val="tx1">
                    <a:lumMod val="95000"/>
                    <a:lumOff val="5000"/>
                  </a:schemeClr>
                </a:solidFill>
                <a:latin typeface="Calibri"/>
                <a:ea typeface="Calibri Light"/>
                <a:cs typeface="Calibri Light"/>
              </a:rPr>
              <a:t>show a permanent, long-term reduction</a:t>
            </a:r>
            <a:r>
              <a:rPr lang="en-US">
                <a:solidFill>
                  <a:schemeClr val="tx1">
                    <a:lumMod val="95000"/>
                    <a:lumOff val="5000"/>
                  </a:schemeClr>
                </a:solidFill>
                <a:latin typeface="Calibri"/>
                <a:ea typeface="Calibri Light"/>
                <a:cs typeface="Calibri Light"/>
              </a:rPr>
              <a:t>, or sustained meaningful change in behaviors.</a:t>
            </a:r>
          </a:p>
          <a:p>
            <a:pPr marL="728663" lvl="1" indent="-214313">
              <a:lnSpc>
                <a:spcPct val="90000"/>
              </a:lnSpc>
              <a:buFont typeface="Arial"/>
              <a:buChar char="•"/>
            </a:pPr>
            <a:r>
              <a:rPr lang="en-US">
                <a:solidFill>
                  <a:schemeClr val="tx1">
                    <a:lumMod val="95000"/>
                    <a:lumOff val="5000"/>
                  </a:schemeClr>
                </a:solidFill>
                <a:latin typeface="Calibri"/>
                <a:ea typeface="Calibri Light"/>
                <a:cs typeface="Calibri Light"/>
              </a:rPr>
              <a:t>Evidence does exist which indicates bias training is consistently done erroneously (opposite effect=induce anger/frustration among Whites).</a:t>
            </a:r>
          </a:p>
          <a:p>
            <a:pPr marL="1071563" lvl="2" indent="-214313">
              <a:lnSpc>
                <a:spcPct val="90000"/>
              </a:lnSpc>
              <a:buFont typeface="Arial"/>
              <a:buChar char="•"/>
            </a:pPr>
            <a:endParaRPr lang="en-US" sz="1350">
              <a:ea typeface="Calibri Light"/>
            </a:endParaRPr>
          </a:p>
          <a:p>
            <a:pPr marL="0" indent="0">
              <a:buNone/>
            </a:pPr>
            <a:endParaRPr lang="en-US" sz="1350">
              <a:ea typeface="Calibri Light"/>
            </a:endParaRPr>
          </a:p>
        </p:txBody>
      </p:sp>
    </p:spTree>
    <p:extLst>
      <p:ext uri="{BB962C8B-B14F-4D97-AF65-F5344CB8AC3E}">
        <p14:creationId xmlns:p14="http://schemas.microsoft.com/office/powerpoint/2010/main" val="817840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E9607-0086-BF44-CD26-0F6A7C7EEB34}"/>
              </a:ext>
            </a:extLst>
          </p:cNvPr>
          <p:cNvSpPr>
            <a:spLocks noGrp="1"/>
          </p:cNvSpPr>
          <p:nvPr>
            <p:ph type="title"/>
          </p:nvPr>
        </p:nvSpPr>
        <p:spPr>
          <a:xfrm>
            <a:off x="2050774" y="89933"/>
            <a:ext cx="8090451" cy="1325563"/>
          </a:xfrm>
        </p:spPr>
        <p:txBody>
          <a:bodyPr/>
          <a:lstStyle/>
          <a:p>
            <a:pPr algn="ctr"/>
            <a:r>
              <a:rPr lang="en-US">
                <a:ea typeface="Calibri Light"/>
                <a:cs typeface="Calibri Light"/>
              </a:rPr>
              <a:t>Problems &amp; Paths Forward</a:t>
            </a:r>
            <a:br>
              <a:rPr lang="en-US" b="1">
                <a:ea typeface="Calibri Light"/>
                <a:cs typeface="Calibri Light"/>
              </a:rPr>
            </a:br>
            <a:r>
              <a:rPr lang="en-US" sz="1500" b="1">
                <a:solidFill>
                  <a:schemeClr val="tx1"/>
                </a:solidFill>
                <a:ea typeface="Calibri Light"/>
                <a:cs typeface="Calibri Light"/>
              </a:rPr>
              <a:t>Easy vs. Difficult</a:t>
            </a:r>
          </a:p>
        </p:txBody>
      </p:sp>
      <p:sp>
        <p:nvSpPr>
          <p:cNvPr id="3" name="Content Placeholder 2">
            <a:extLst>
              <a:ext uri="{FF2B5EF4-FFF2-40B4-BE49-F238E27FC236}">
                <a16:creationId xmlns:a16="http://schemas.microsoft.com/office/drawing/2014/main" id="{C4393A64-70E4-F3F1-7072-777155574E2D}"/>
              </a:ext>
            </a:extLst>
          </p:cNvPr>
          <p:cNvSpPr>
            <a:spLocks noGrp="1"/>
          </p:cNvSpPr>
          <p:nvPr>
            <p:ph idx="1"/>
          </p:nvPr>
        </p:nvSpPr>
        <p:spPr>
          <a:xfrm>
            <a:off x="1820091" y="1415496"/>
            <a:ext cx="7132320" cy="4556623"/>
          </a:xfrm>
        </p:spPr>
        <p:txBody>
          <a:bodyPr vert="horz" lIns="68580" tIns="34290" rIns="68580" bIns="34290" rtlCol="0" anchor="t">
            <a:noAutofit/>
          </a:bodyPr>
          <a:lstStyle/>
          <a:p>
            <a:pPr marL="214313" indent="-214313"/>
            <a:r>
              <a:rPr lang="en-US" sz="2400" b="1">
                <a:latin typeface="Calibri"/>
                <a:ea typeface="Calibri Light"/>
                <a:cs typeface="Calibri Light"/>
              </a:rPr>
              <a:t>Easier Path – </a:t>
            </a:r>
            <a:r>
              <a:rPr lang="en-US" sz="2400">
                <a:latin typeface="Calibri"/>
                <a:ea typeface="Calibri Light"/>
                <a:cs typeface="Calibri Light"/>
              </a:rPr>
              <a:t>Organizations offer only implicit bias training </a:t>
            </a:r>
            <a:r>
              <a:rPr lang="en-US" sz="2400" i="1">
                <a:latin typeface="Calibri"/>
                <a:ea typeface="Calibri Light"/>
                <a:cs typeface="Calibri Light"/>
              </a:rPr>
              <a:t>vs </a:t>
            </a:r>
            <a:r>
              <a:rPr lang="en-US" sz="2400" b="1">
                <a:latin typeface="Calibri"/>
                <a:ea typeface="Calibri Light"/>
                <a:cs typeface="Calibri Light"/>
              </a:rPr>
              <a:t>Difficult Path</a:t>
            </a:r>
            <a:r>
              <a:rPr lang="en-US" sz="2400" b="1">
                <a:solidFill>
                  <a:srgbClr val="000000"/>
                </a:solidFill>
                <a:latin typeface="Calibri"/>
                <a:ea typeface="Calibri Light"/>
                <a:cs typeface="Calibri Light"/>
              </a:rPr>
              <a:t> – </a:t>
            </a:r>
            <a:r>
              <a:rPr lang="en-US" sz="2400">
                <a:solidFill>
                  <a:srgbClr val="000000"/>
                </a:solidFill>
                <a:latin typeface="Calibri"/>
                <a:ea typeface="Calibri Light"/>
                <a:cs typeface="Calibri Light"/>
              </a:rPr>
              <a:t>Dedication</a:t>
            </a:r>
            <a:r>
              <a:rPr lang="en-US" sz="2400">
                <a:latin typeface="Calibri"/>
                <a:ea typeface="Calibri Light"/>
                <a:cs typeface="Calibri Light"/>
              </a:rPr>
              <a:t> to a process that takes longer and requires the bravery to utilize a critical lens to overhaul customary ways of operation. </a:t>
            </a:r>
            <a:endParaRPr lang="en-US" sz="2400">
              <a:solidFill>
                <a:srgbClr val="ED7D31"/>
              </a:solidFill>
              <a:latin typeface="Calibri"/>
              <a:ea typeface="Calibri Light"/>
              <a:cs typeface="Calibri Light"/>
            </a:endParaRPr>
          </a:p>
          <a:p>
            <a:pPr>
              <a:buFont typeface="Arial"/>
              <a:buChar char="•"/>
            </a:pPr>
            <a:r>
              <a:rPr lang="en-US" sz="2400">
                <a:latin typeface="Calibri"/>
                <a:ea typeface="Calibri Light"/>
                <a:cs typeface="Calibri Light"/>
              </a:rPr>
              <a:t>Reality Check </a:t>
            </a:r>
            <a:endParaRPr lang="en-US" sz="2400">
              <a:solidFill>
                <a:srgbClr val="C00000"/>
              </a:solidFill>
              <a:latin typeface="Calibri"/>
              <a:ea typeface="Calibri"/>
              <a:cs typeface="Calibri Light"/>
            </a:endParaRPr>
          </a:p>
          <a:p>
            <a:pPr lvl="1">
              <a:lnSpc>
                <a:spcPct val="90000"/>
              </a:lnSpc>
              <a:buFont typeface="Arial"/>
              <a:buChar char="•"/>
            </a:pPr>
            <a:r>
              <a:rPr lang="en-US" sz="2400" i="1">
                <a:latin typeface="Calibri"/>
                <a:ea typeface="Calibri Light"/>
                <a:cs typeface="Calibri Light"/>
              </a:rPr>
              <a:t>Even if we could reliably reduce the level of bias in individuals, organizations still must content with various forms of institutional racism. </a:t>
            </a:r>
            <a:endParaRPr lang="en-US" sz="2400">
              <a:latin typeface="Calibri"/>
              <a:ea typeface="Calibri Light"/>
              <a:cs typeface="Calibri Light"/>
            </a:endParaRPr>
          </a:p>
          <a:p>
            <a:pPr lvl="1">
              <a:lnSpc>
                <a:spcPct val="90000"/>
              </a:lnSpc>
              <a:buFont typeface="Arial"/>
              <a:buChar char="•"/>
            </a:pPr>
            <a:r>
              <a:rPr lang="en-US" sz="2400" i="1">
                <a:latin typeface="Calibri"/>
                <a:ea typeface="Calibri Light"/>
                <a:cs typeface="Calibri Light"/>
              </a:rPr>
              <a:t>Without confronting institutional racism, it would be difficult for organizations to maintain improvements. </a:t>
            </a:r>
            <a:endParaRPr lang="en-US" sz="2400">
              <a:latin typeface="Calibri"/>
              <a:ea typeface="Calibri Light"/>
              <a:cs typeface="Calibri Light"/>
            </a:endParaRPr>
          </a:p>
          <a:p>
            <a:pPr marL="342900" lvl="1" indent="0">
              <a:lnSpc>
                <a:spcPct val="90000"/>
              </a:lnSpc>
              <a:buNone/>
            </a:pPr>
            <a:endParaRPr lang="en-US" sz="1350" i="1">
              <a:solidFill>
                <a:srgbClr val="C00000"/>
              </a:solidFill>
              <a:latin typeface="Calibri Light"/>
              <a:ea typeface="Calibri Light"/>
              <a:cs typeface="Calibri Light"/>
            </a:endParaRPr>
          </a:p>
          <a:p>
            <a:pPr marL="0" indent="0">
              <a:buNone/>
            </a:pPr>
            <a:endParaRPr lang="en-US" sz="1350">
              <a:solidFill>
                <a:srgbClr val="000000"/>
              </a:solidFill>
              <a:ea typeface="Calibri Light"/>
            </a:endParaRPr>
          </a:p>
        </p:txBody>
      </p:sp>
      <p:sp>
        <p:nvSpPr>
          <p:cNvPr id="6" name="TextBox 5">
            <a:extLst>
              <a:ext uri="{FF2B5EF4-FFF2-40B4-BE49-F238E27FC236}">
                <a16:creationId xmlns:a16="http://schemas.microsoft.com/office/drawing/2014/main" id="{528EFD52-1E35-D249-FD86-3817E84BF5EC}"/>
              </a:ext>
            </a:extLst>
          </p:cNvPr>
          <p:cNvSpPr txBox="1"/>
          <p:nvPr/>
        </p:nvSpPr>
        <p:spPr>
          <a:xfrm>
            <a:off x="2050774" y="5972119"/>
            <a:ext cx="4470143" cy="2077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i="1"/>
              <a:t>Source: </a:t>
            </a:r>
            <a:r>
              <a:rPr lang="en-US" sz="900" i="1">
                <a:hlinkClick r:id="rId2"/>
              </a:rPr>
              <a:t>Tiffany L. Green, Ph.D., Scientific American (2020).</a:t>
            </a:r>
            <a:r>
              <a:rPr lang="en-US" sz="900" i="1"/>
              <a:t> </a:t>
            </a:r>
            <a:endParaRPr lang="en-US" sz="900" i="1">
              <a:ea typeface="Calibri"/>
              <a:cs typeface="Calibri"/>
            </a:endParaRPr>
          </a:p>
        </p:txBody>
      </p:sp>
      <p:pic>
        <p:nvPicPr>
          <p:cNvPr id="7" name="Graphic 7" descr="Signpost with solid fill">
            <a:extLst>
              <a:ext uri="{FF2B5EF4-FFF2-40B4-BE49-F238E27FC236}">
                <a16:creationId xmlns:a16="http://schemas.microsoft.com/office/drawing/2014/main" id="{BE50F8ED-1ACC-EC58-610C-8EA8C76F8DC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31391" y="2175530"/>
            <a:ext cx="1342563" cy="1356389"/>
          </a:xfrm>
          <a:prstGeom prst="rect">
            <a:avLst/>
          </a:prstGeom>
        </p:spPr>
      </p:pic>
    </p:spTree>
    <p:extLst>
      <p:ext uri="{BB962C8B-B14F-4D97-AF65-F5344CB8AC3E}">
        <p14:creationId xmlns:p14="http://schemas.microsoft.com/office/powerpoint/2010/main" val="26453990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FB7A4-CDA9-3FBB-D073-96739551E1D1}"/>
              </a:ext>
            </a:extLst>
          </p:cNvPr>
          <p:cNvSpPr>
            <a:spLocks noGrp="1"/>
          </p:cNvSpPr>
          <p:nvPr>
            <p:ph type="title"/>
          </p:nvPr>
        </p:nvSpPr>
        <p:spPr>
          <a:xfrm>
            <a:off x="1996346" y="233805"/>
            <a:ext cx="8090451" cy="997189"/>
          </a:xfrm>
        </p:spPr>
        <p:txBody>
          <a:bodyPr/>
          <a:lstStyle/>
          <a:p>
            <a:pPr algn="ctr"/>
            <a:r>
              <a:rPr lang="en-US" b="1"/>
              <a:t>ACTIVITY – Implicit Bias</a:t>
            </a:r>
          </a:p>
        </p:txBody>
      </p:sp>
      <p:sp>
        <p:nvSpPr>
          <p:cNvPr id="6" name="TextBox 5">
            <a:extLst>
              <a:ext uri="{FF2B5EF4-FFF2-40B4-BE49-F238E27FC236}">
                <a16:creationId xmlns:a16="http://schemas.microsoft.com/office/drawing/2014/main" id="{0326FF5A-14F5-B855-745D-3523280E97BD}"/>
              </a:ext>
            </a:extLst>
          </p:cNvPr>
          <p:cNvSpPr txBox="1"/>
          <p:nvPr/>
        </p:nvSpPr>
        <p:spPr>
          <a:xfrm>
            <a:off x="1968138" y="1395775"/>
            <a:ext cx="8090451" cy="4448013"/>
          </a:xfrm>
          <a:prstGeom prst="rect">
            <a:avLst/>
          </a:prstGeom>
          <a:noFill/>
        </p:spPr>
        <p:txBody>
          <a:bodyPr wrap="square">
            <a:spAutoFit/>
          </a:bodyPr>
          <a:lstStyle/>
          <a:p>
            <a:pPr>
              <a:lnSpc>
                <a:spcPct val="150000"/>
              </a:lnSpc>
            </a:pPr>
            <a:r>
              <a:rPr lang="en-US" sz="3200">
                <a:latin typeface="Calibri" panose="020F0502020204030204" pitchFamily="34" charset="0"/>
                <a:ea typeface="Calibri" panose="020F0502020204030204" pitchFamily="34" charset="0"/>
                <a:cs typeface="Calibri" panose="020F0502020204030204" pitchFamily="34" charset="0"/>
              </a:rPr>
              <a:t>This activity is about exploring. You don’t need to judge yourself or others. This is simply about looking and seeing what ideas or examples emerge. Being open to looking is the most important. If you don’t find anything, you can move on to the next question</a:t>
            </a:r>
            <a:endParaRPr lang="en-US" sz="320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04665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ctrTitle"/>
          </p:nvPr>
        </p:nvSpPr>
        <p:spPr>
          <a:xfrm>
            <a:off x="1715589" y="2459168"/>
            <a:ext cx="8760823" cy="1685235"/>
          </a:xfrm>
        </p:spPr>
        <p:txBody>
          <a:bodyPr/>
          <a:lstStyle/>
          <a:p>
            <a:pPr algn="ctr"/>
            <a:r>
              <a:rPr lang="en-US" sz="4800"/>
              <a:t>The Historical Effects of Oppression &amp; Racism on Marginalized Populations (Black, Latino, Native American) Seeking Mental Health</a:t>
            </a:r>
          </a:p>
        </p:txBody>
      </p:sp>
    </p:spTree>
    <p:extLst>
      <p:ext uri="{BB962C8B-B14F-4D97-AF65-F5344CB8AC3E}">
        <p14:creationId xmlns:p14="http://schemas.microsoft.com/office/powerpoint/2010/main" val="39007688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1172" y="1211216"/>
            <a:ext cx="8843554" cy="5085444"/>
          </a:xfrm>
        </p:spPr>
        <p:txBody>
          <a:bodyPr>
            <a:normAutofit fontScale="92500" lnSpcReduction="10000"/>
          </a:bodyPr>
          <a:lstStyle/>
          <a:p>
            <a:pPr>
              <a:spcBef>
                <a:spcPts val="0"/>
              </a:spcBef>
              <a:buClr>
                <a:srgbClr val="53731D"/>
              </a:buClr>
              <a:buFont typeface=".Hiragino Kaku Gothic Interface W3"/>
              <a:buChar char="◉"/>
            </a:pPr>
            <a:r>
              <a:rPr lang="en-US" sz="3000"/>
              <a:t>Historically, both the medical and scientific community have utilized the domain of </a:t>
            </a:r>
            <a:r>
              <a:rPr lang="en-US" sz="3000" b="1">
                <a:solidFill>
                  <a:srgbClr val="C00000"/>
                </a:solidFill>
              </a:rPr>
              <a:t>“race” </a:t>
            </a:r>
            <a:r>
              <a:rPr lang="en-US" sz="3000"/>
              <a:t>to explain differences in disease and mental illness prevalence and outcomes.</a:t>
            </a:r>
          </a:p>
          <a:p>
            <a:pPr>
              <a:spcBef>
                <a:spcPts val="0"/>
              </a:spcBef>
              <a:buClr>
                <a:srgbClr val="53731D"/>
              </a:buClr>
              <a:buFont typeface=".Hiragino Kaku Gothic Interface W3"/>
              <a:buChar char="◉"/>
            </a:pPr>
            <a:r>
              <a:rPr lang="en-US" sz="3000"/>
              <a:t>Used to explain academic differences.</a:t>
            </a:r>
          </a:p>
          <a:p>
            <a:pPr>
              <a:spcBef>
                <a:spcPts val="0"/>
              </a:spcBef>
              <a:buClr>
                <a:srgbClr val="53731D"/>
              </a:buClr>
              <a:buFont typeface=".Hiragino Kaku Gothic Interface W3"/>
              <a:buChar char="◉"/>
            </a:pPr>
            <a:r>
              <a:rPr lang="en-US" sz="3000"/>
              <a:t>Used to assert biological inferiority of people of color. </a:t>
            </a:r>
          </a:p>
          <a:p>
            <a:pPr>
              <a:spcBef>
                <a:spcPts val="0"/>
              </a:spcBef>
              <a:buClr>
                <a:srgbClr val="53731D"/>
              </a:buClr>
              <a:buFont typeface=".Hiragino Kaku Gothic Interface W3"/>
              <a:buChar char="◉"/>
            </a:pPr>
            <a:r>
              <a:rPr lang="en-US" sz="3000"/>
              <a:t>Assertions have lead to countless atrocities in medicine.</a:t>
            </a:r>
          </a:p>
          <a:p>
            <a:pPr lvl="1">
              <a:spcBef>
                <a:spcPts val="0"/>
              </a:spcBef>
              <a:buClr>
                <a:srgbClr val="53731D"/>
              </a:buClr>
              <a:buFont typeface="Courier New" panose="02070309020205020404" pitchFamily="49" charset="0"/>
              <a:buChar char="o"/>
            </a:pPr>
            <a:r>
              <a:rPr lang="en-US" b="1">
                <a:solidFill>
                  <a:srgbClr val="C00000"/>
                </a:solidFill>
              </a:rPr>
              <a:t> Forced sterilization </a:t>
            </a:r>
          </a:p>
          <a:p>
            <a:pPr lvl="1">
              <a:spcBef>
                <a:spcPts val="0"/>
              </a:spcBef>
              <a:buClr>
                <a:srgbClr val="53731D"/>
              </a:buClr>
              <a:buFont typeface="Courier New" panose="02070309020205020404" pitchFamily="49" charset="0"/>
              <a:buChar char="o"/>
            </a:pPr>
            <a:r>
              <a:rPr lang="en-US" b="1">
                <a:solidFill>
                  <a:srgbClr val="C00000"/>
                </a:solidFill>
              </a:rPr>
              <a:t>Thief of Henrietta Lacks’ cells for scientific research </a:t>
            </a:r>
          </a:p>
          <a:p>
            <a:pPr lvl="1">
              <a:spcBef>
                <a:spcPts val="0"/>
              </a:spcBef>
              <a:buClr>
                <a:srgbClr val="53731D"/>
              </a:buClr>
              <a:buFont typeface="Courier New" panose="02070309020205020404" pitchFamily="49" charset="0"/>
              <a:buChar char="o"/>
            </a:pPr>
            <a:r>
              <a:rPr lang="en-US" b="1">
                <a:solidFill>
                  <a:srgbClr val="C00000"/>
                </a:solidFill>
              </a:rPr>
              <a:t>Tuskegee Syphilis study</a:t>
            </a:r>
          </a:p>
          <a:p>
            <a:pPr lvl="1">
              <a:spcBef>
                <a:spcPts val="0"/>
              </a:spcBef>
              <a:buClr>
                <a:srgbClr val="53731D"/>
              </a:buClr>
              <a:buFont typeface="Courier New" panose="02070309020205020404" pitchFamily="49" charset="0"/>
              <a:buChar char="o"/>
            </a:pPr>
            <a:r>
              <a:rPr lang="en-US" b="1">
                <a:solidFill>
                  <a:srgbClr val="C00000"/>
                </a:solidFill>
              </a:rPr>
              <a:t>Butchery of James Marion Sims</a:t>
            </a:r>
          </a:p>
          <a:p>
            <a:pPr marL="342900" lvl="1" indent="0">
              <a:spcBef>
                <a:spcPts val="0"/>
              </a:spcBef>
              <a:buClr>
                <a:srgbClr val="53731D"/>
              </a:buClr>
              <a:buNone/>
            </a:pPr>
            <a:r>
              <a:rPr lang="en-US" sz="3000"/>
              <a:t>Note: Even in the face of being disproven, false narrative and junk science today continue to influence both the clinical and educational domains.</a:t>
            </a:r>
          </a:p>
          <a:p>
            <a:pPr lvl="1">
              <a:spcBef>
                <a:spcPts val="450"/>
              </a:spcBef>
              <a:spcAft>
                <a:spcPts val="450"/>
              </a:spcAft>
              <a:buClr>
                <a:srgbClr val="53731D"/>
              </a:buClr>
              <a:buFont typeface="Courier New" panose="02070309020205020404" pitchFamily="49" charset="0"/>
              <a:buChar char="o"/>
            </a:pPr>
            <a:endParaRPr lang="en-US" sz="1350"/>
          </a:p>
          <a:p>
            <a:pPr>
              <a:spcBef>
                <a:spcPts val="450"/>
              </a:spcBef>
              <a:spcAft>
                <a:spcPts val="450"/>
              </a:spcAft>
              <a:buClr>
                <a:srgbClr val="53731D"/>
              </a:buClr>
              <a:buFont typeface=".Hiragino Kaku Gothic Interface W3"/>
              <a:buChar char="◉"/>
            </a:pPr>
            <a:endParaRPr lang="en-US" sz="1650"/>
          </a:p>
        </p:txBody>
      </p:sp>
      <p:sp>
        <p:nvSpPr>
          <p:cNvPr id="5" name="Title 1"/>
          <p:cNvSpPr txBox="1">
            <a:spLocks/>
          </p:cNvSpPr>
          <p:nvPr/>
        </p:nvSpPr>
        <p:spPr>
          <a:xfrm>
            <a:off x="2386876" y="248919"/>
            <a:ext cx="7150965" cy="853440"/>
          </a:xfrm>
          <a:prstGeom prst="rect">
            <a:avLst/>
          </a:prstGeom>
        </p:spPr>
        <p:txBody>
          <a:bodyPr vert="horz" lIns="68580" tIns="34290" rIns="68580" bIns="3429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solidFill>
                  <a:schemeClr val="accent2"/>
                </a:solidFill>
              </a:rPr>
              <a:t>Racial Oppression: Impact</a:t>
            </a:r>
          </a:p>
        </p:txBody>
      </p:sp>
    </p:spTree>
    <p:extLst>
      <p:ext uri="{BB962C8B-B14F-4D97-AF65-F5344CB8AC3E}">
        <p14:creationId xmlns:p14="http://schemas.microsoft.com/office/powerpoint/2010/main" val="1814669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1" y="25141"/>
            <a:ext cx="8943703" cy="1203145"/>
          </a:xfrm>
        </p:spPr>
        <p:txBody>
          <a:bodyPr/>
          <a:lstStyle/>
          <a:p>
            <a:pPr algn="ctr"/>
            <a:r>
              <a:rPr lang="en-US" sz="3000"/>
              <a:t>Historical Effects of Oppression &amp; Racism on Marginalized Populations Seeking Mental Health Services</a:t>
            </a:r>
          </a:p>
        </p:txBody>
      </p:sp>
      <p:sp>
        <p:nvSpPr>
          <p:cNvPr id="3" name="Content Placeholder 2"/>
          <p:cNvSpPr>
            <a:spLocks noGrp="1"/>
          </p:cNvSpPr>
          <p:nvPr>
            <p:ph idx="1"/>
          </p:nvPr>
        </p:nvSpPr>
        <p:spPr>
          <a:xfrm>
            <a:off x="1706880" y="1367247"/>
            <a:ext cx="8795657" cy="4655867"/>
          </a:xfrm>
        </p:spPr>
        <p:txBody>
          <a:bodyPr/>
          <a:lstStyle/>
          <a:p>
            <a:pPr>
              <a:spcBef>
                <a:spcPts val="0"/>
              </a:spcBef>
            </a:pPr>
            <a:r>
              <a:rPr lang="en-US" sz="2400"/>
              <a:t>People with mental illness have “ALWAYS” been discriminated against.</a:t>
            </a:r>
          </a:p>
          <a:p>
            <a:pPr>
              <a:spcBef>
                <a:spcPts val="0"/>
              </a:spcBef>
            </a:pPr>
            <a:r>
              <a:rPr lang="en-US" sz="2400"/>
              <a:t> Denied full participation in society.</a:t>
            </a:r>
          </a:p>
          <a:p>
            <a:pPr>
              <a:spcBef>
                <a:spcPts val="0"/>
              </a:spcBef>
            </a:pPr>
            <a:r>
              <a:rPr lang="en-US" sz="2400"/>
              <a:t>See and labeled as criminals…dangerous…a deficit…deformed.</a:t>
            </a:r>
          </a:p>
          <a:p>
            <a:pPr>
              <a:spcBef>
                <a:spcPts val="0"/>
              </a:spcBef>
            </a:pPr>
            <a:r>
              <a:rPr lang="en-US" sz="2400"/>
              <a:t>Many have been locked in institutions resembling prisons</a:t>
            </a:r>
          </a:p>
          <a:p>
            <a:pPr>
              <a:spcBef>
                <a:spcPts val="0"/>
              </a:spcBef>
            </a:pPr>
            <a:r>
              <a:rPr lang="en-US" sz="2400"/>
              <a:t>Facilities that punished more than treat. </a:t>
            </a:r>
          </a:p>
          <a:p>
            <a:pPr>
              <a:spcBef>
                <a:spcPts val="0"/>
              </a:spcBef>
            </a:pPr>
            <a:r>
              <a:rPr lang="en-US" sz="2400"/>
              <a:t>1960s, a series of federal legislation and court cases tried to end this discrimination.</a:t>
            </a:r>
          </a:p>
          <a:p>
            <a:pPr>
              <a:spcBef>
                <a:spcPts val="0"/>
              </a:spcBef>
            </a:pPr>
            <a:r>
              <a:rPr lang="en-US" sz="2400"/>
              <a:t>Investigations and studies indicated a system riddled with deficiencies.</a:t>
            </a:r>
          </a:p>
          <a:p>
            <a:pPr>
              <a:spcBef>
                <a:spcPts val="0"/>
              </a:spcBef>
            </a:pPr>
            <a:r>
              <a:rPr lang="en-US" sz="2400"/>
              <a:t>It was worse in regard to the most marginalized people in the system (Black men, women and children).</a:t>
            </a:r>
          </a:p>
          <a:p>
            <a:endParaRPr lang="en-US"/>
          </a:p>
        </p:txBody>
      </p:sp>
    </p:spTree>
    <p:extLst>
      <p:ext uri="{BB962C8B-B14F-4D97-AF65-F5344CB8AC3E}">
        <p14:creationId xmlns:p14="http://schemas.microsoft.com/office/powerpoint/2010/main" val="1137538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7211" y="1288869"/>
            <a:ext cx="8917578" cy="4734244"/>
          </a:xfrm>
        </p:spPr>
        <p:txBody>
          <a:bodyPr/>
          <a:lstStyle/>
          <a:p>
            <a:pPr>
              <a:spcBef>
                <a:spcPts val="0"/>
              </a:spcBef>
            </a:pPr>
            <a:r>
              <a:rPr lang="en-US" sz="2400"/>
              <a:t>1963, the Community Mental Health Centers Construction Act (CMHA) was passed.</a:t>
            </a:r>
          </a:p>
          <a:p>
            <a:pPr>
              <a:spcBef>
                <a:spcPts val="0"/>
              </a:spcBef>
            </a:pPr>
            <a:r>
              <a:rPr lang="en-US" sz="2400"/>
              <a:t>It attempted to change the way people with mental illness were confined.</a:t>
            </a:r>
          </a:p>
          <a:p>
            <a:pPr>
              <a:spcBef>
                <a:spcPts val="0"/>
              </a:spcBef>
            </a:pPr>
            <a:r>
              <a:rPr lang="en-US" sz="2400"/>
              <a:t> CMHA brought attention to the fact hospitals were too often places of custody rather than care.</a:t>
            </a:r>
          </a:p>
          <a:p>
            <a:pPr>
              <a:spcBef>
                <a:spcPts val="0"/>
              </a:spcBef>
            </a:pPr>
            <a:r>
              <a:rPr lang="en-US" sz="2400"/>
              <a:t> The passage of the Civil Rights Act, Title VI (1964), declared it illegal for these facilities to discriminate on the grounds of race.</a:t>
            </a:r>
          </a:p>
          <a:p>
            <a:pPr>
              <a:spcBef>
                <a:spcPts val="0"/>
              </a:spcBef>
            </a:pPr>
            <a:r>
              <a:rPr lang="en-US" sz="2400"/>
              <a:t>States such as Alabama and Mississippi did not want to accept the law and fought back n federal courts. </a:t>
            </a:r>
          </a:p>
          <a:p>
            <a:pPr>
              <a:spcBef>
                <a:spcPts val="0"/>
              </a:spcBef>
            </a:pPr>
            <a:r>
              <a:rPr lang="en-US" sz="2400"/>
              <a:t>The ideology of segregation was medically justified due to the long history of racist ideology. </a:t>
            </a:r>
          </a:p>
          <a:p>
            <a:endParaRPr lang="en-US"/>
          </a:p>
        </p:txBody>
      </p:sp>
      <p:sp>
        <p:nvSpPr>
          <p:cNvPr id="4" name="Title 1"/>
          <p:cNvSpPr>
            <a:spLocks noGrp="1"/>
          </p:cNvSpPr>
          <p:nvPr>
            <p:ph type="title"/>
          </p:nvPr>
        </p:nvSpPr>
        <p:spPr>
          <a:xfrm>
            <a:off x="1637212" y="1"/>
            <a:ext cx="9113613" cy="1203145"/>
          </a:xfrm>
        </p:spPr>
        <p:txBody>
          <a:bodyPr/>
          <a:lstStyle/>
          <a:p>
            <a:pPr algn="ctr"/>
            <a:r>
              <a:rPr lang="en-US" sz="3000"/>
              <a:t>Historical Effects of Oppression &amp; Racism on Marginalized Populations Seeking Mental Health Services</a:t>
            </a:r>
          </a:p>
        </p:txBody>
      </p:sp>
    </p:spTree>
    <p:extLst>
      <p:ext uri="{BB962C8B-B14F-4D97-AF65-F5344CB8AC3E}">
        <p14:creationId xmlns:p14="http://schemas.microsoft.com/office/powerpoint/2010/main" val="37718681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2377" y="1219577"/>
            <a:ext cx="8987246" cy="4803536"/>
          </a:xfrm>
        </p:spPr>
        <p:txBody>
          <a:bodyPr/>
          <a:lstStyle/>
          <a:p>
            <a:r>
              <a:rPr lang="en-US" sz="2400"/>
              <a:t>Physicians and psychiatrists argued from the early 1800s that Blacks were biologically “inferior”.</a:t>
            </a:r>
          </a:p>
          <a:p>
            <a:r>
              <a:rPr lang="en-US" sz="2400"/>
              <a:t>Samuel Cartwright, argued “that slavery was their natural state because they benefited from the hard work and were incapable of looking after themselves outside the system of slavery.”</a:t>
            </a:r>
          </a:p>
          <a:p>
            <a:r>
              <a:rPr lang="en-US" sz="2400"/>
              <a:t>In 1851, published a report where he invented two “psychiatric” disorders, </a:t>
            </a:r>
            <a:r>
              <a:rPr lang="en-US" sz="2400" b="1" i="1" err="1"/>
              <a:t>draeptomania</a:t>
            </a:r>
            <a:r>
              <a:rPr lang="en-US" sz="2400" b="1" i="1"/>
              <a:t> and </a:t>
            </a:r>
            <a:r>
              <a:rPr lang="en-US" sz="2400" b="1" i="1" err="1"/>
              <a:t>dysaesthesia</a:t>
            </a:r>
            <a:r>
              <a:rPr lang="en-US" sz="2400" b="1" i="1"/>
              <a:t> </a:t>
            </a:r>
            <a:r>
              <a:rPr lang="en-US" sz="2400" b="1" i="1" err="1"/>
              <a:t>aethiopica</a:t>
            </a:r>
            <a:r>
              <a:rPr lang="en-US" sz="2400"/>
              <a:t>, to explain the tendencies of enslaved people to run away or to resist hard work as mental illness. </a:t>
            </a:r>
          </a:p>
          <a:p>
            <a:r>
              <a:rPr lang="en-US" sz="2400"/>
              <a:t>The impact of his work influenced hospital superintendents, doctors, and therapeutic treatments. </a:t>
            </a:r>
          </a:p>
          <a:p>
            <a:endParaRPr lang="en-US"/>
          </a:p>
        </p:txBody>
      </p:sp>
      <p:sp>
        <p:nvSpPr>
          <p:cNvPr id="4" name="Title 1"/>
          <p:cNvSpPr>
            <a:spLocks noGrp="1"/>
          </p:cNvSpPr>
          <p:nvPr>
            <p:ph type="title"/>
          </p:nvPr>
        </p:nvSpPr>
        <p:spPr>
          <a:xfrm>
            <a:off x="1524001" y="16433"/>
            <a:ext cx="9065623" cy="1203145"/>
          </a:xfrm>
        </p:spPr>
        <p:txBody>
          <a:bodyPr/>
          <a:lstStyle/>
          <a:p>
            <a:pPr algn="ctr"/>
            <a:r>
              <a:rPr lang="en-US" sz="3000"/>
              <a:t>Historical Effects of Oppression &amp; Racism on Marginalized Populations Seeking Mental Health Services</a:t>
            </a:r>
          </a:p>
        </p:txBody>
      </p:sp>
    </p:spTree>
    <p:extLst>
      <p:ext uri="{BB962C8B-B14F-4D97-AF65-F5344CB8AC3E}">
        <p14:creationId xmlns:p14="http://schemas.microsoft.com/office/powerpoint/2010/main" val="12390704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228285"/>
            <a:ext cx="9026612" cy="4824172"/>
          </a:xfrm>
        </p:spPr>
        <p:txBody>
          <a:bodyPr/>
          <a:lstStyle/>
          <a:p>
            <a:r>
              <a:rPr lang="en-US" sz="2400"/>
              <a:t>In 1967, the Office of Equal Health Opportunity within the Department of Health, Education and Welfare (HEW) inspected facilities in the South.</a:t>
            </a:r>
          </a:p>
          <a:p>
            <a:r>
              <a:rPr lang="en-US" sz="2400"/>
              <a:t>Found that psychiatric hospitals (particularly in Alabama and Mississippi) continued to operate in violation of the Civil Rights Act. </a:t>
            </a:r>
          </a:p>
          <a:p>
            <a:r>
              <a:rPr lang="en-US" sz="2400"/>
              <a:t>The HEW inspector, wrote that, </a:t>
            </a:r>
            <a:r>
              <a:rPr lang="en-US" sz="2400" b="1" i="1"/>
              <a:t>“the general wards were horrid.” </a:t>
            </a:r>
          </a:p>
          <a:p>
            <a:r>
              <a:rPr lang="en-US" sz="2400"/>
              <a:t>She explained that “there were only five doctors, four of whom were foreign. They were </a:t>
            </a:r>
            <a:r>
              <a:rPr lang="en-US" sz="2400" b="1" i="1"/>
              <a:t>not licensed in the U.S. and did not have credentials as psychiatrists in their native country</a:t>
            </a:r>
            <a:r>
              <a:rPr lang="en-US" sz="2400"/>
              <a:t>. The fifth psychiatrist was the administrator, obviously not conversant with modern psychiatry, and seemed to be running a southern plantation.” </a:t>
            </a:r>
          </a:p>
        </p:txBody>
      </p:sp>
      <p:sp>
        <p:nvSpPr>
          <p:cNvPr id="4" name="Title 1"/>
          <p:cNvSpPr>
            <a:spLocks noGrp="1"/>
          </p:cNvSpPr>
          <p:nvPr>
            <p:ph type="title"/>
          </p:nvPr>
        </p:nvSpPr>
        <p:spPr>
          <a:xfrm>
            <a:off x="1524000" y="25141"/>
            <a:ext cx="9144000" cy="1203145"/>
          </a:xfrm>
        </p:spPr>
        <p:txBody>
          <a:bodyPr/>
          <a:lstStyle/>
          <a:p>
            <a:pPr algn="ctr"/>
            <a:r>
              <a:rPr lang="en-US" sz="3000"/>
              <a:t>Historical Effects of Oppression &amp; Racism on Marginalized Populations Seeking Mental Health Services</a:t>
            </a:r>
          </a:p>
        </p:txBody>
      </p:sp>
    </p:spTree>
    <p:extLst>
      <p:ext uri="{BB962C8B-B14F-4D97-AF65-F5344CB8AC3E}">
        <p14:creationId xmlns:p14="http://schemas.microsoft.com/office/powerpoint/2010/main" val="13561841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7841" y="444137"/>
            <a:ext cx="8830491" cy="5477693"/>
          </a:xfrm>
        </p:spPr>
        <p:txBody>
          <a:bodyPr/>
          <a:lstStyle/>
          <a:p>
            <a:r>
              <a:rPr lang="en-US" sz="2400"/>
              <a:t>Historian and psychiatrist Jonathan </a:t>
            </a:r>
            <a:r>
              <a:rPr lang="en-US" sz="2400" err="1"/>
              <a:t>Metzl</a:t>
            </a:r>
            <a:r>
              <a:rPr lang="en-US" sz="2400"/>
              <a:t> argues that the ideas that underpinned these past practices merely shifted terrain in the 1970s. </a:t>
            </a:r>
          </a:p>
          <a:p>
            <a:r>
              <a:rPr lang="en-US" sz="2400"/>
              <a:t>For example, psychiatrists </a:t>
            </a:r>
            <a:r>
              <a:rPr lang="en-US" sz="2400" b="1" i="1"/>
              <a:t>added the word “aggressive” to the definition of schizophrenia</a:t>
            </a:r>
            <a:r>
              <a:rPr lang="en-US" sz="2400"/>
              <a:t>, and marketed pharmaceuticals directly at Black patients who they felt were more “out of control.” </a:t>
            </a:r>
          </a:p>
          <a:p>
            <a:r>
              <a:rPr lang="en-US" sz="2400"/>
              <a:t> The long-term effect of this shift has been a disparity in diagnostic rates.</a:t>
            </a:r>
          </a:p>
          <a:p>
            <a:r>
              <a:rPr lang="en-US" sz="2400"/>
              <a:t> Black men are more likely to diagnosed with schizophrenia than white, with no scientific basis.</a:t>
            </a:r>
          </a:p>
          <a:p>
            <a:r>
              <a:rPr lang="en-US" sz="2400"/>
              <a:t> Black patients continue not to seek mental health services. And the criminal justice system continues to push Black people with mental illness into prisons.</a:t>
            </a:r>
          </a:p>
        </p:txBody>
      </p:sp>
    </p:spTree>
    <p:extLst>
      <p:ext uri="{BB962C8B-B14F-4D97-AF65-F5344CB8AC3E}">
        <p14:creationId xmlns:p14="http://schemas.microsoft.com/office/powerpoint/2010/main" val="1956977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ctrTitle"/>
          </p:nvPr>
        </p:nvSpPr>
        <p:spPr/>
        <p:txBody>
          <a:bodyPr/>
          <a:lstStyle/>
          <a:p>
            <a:pPr algn="ctr"/>
            <a:r>
              <a:rPr lang="en-US"/>
              <a:t>The Influence of Culture and Society on Mental Health </a:t>
            </a:r>
          </a:p>
        </p:txBody>
      </p:sp>
    </p:spTree>
    <p:extLst>
      <p:ext uri="{BB962C8B-B14F-4D97-AF65-F5344CB8AC3E}">
        <p14:creationId xmlns:p14="http://schemas.microsoft.com/office/powerpoint/2010/main" val="38824729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How Does Culture, Race, and Mental Health Intersect</a:t>
            </a:r>
          </a:p>
        </p:txBody>
      </p:sp>
      <p:sp>
        <p:nvSpPr>
          <p:cNvPr id="3" name="Content Placeholder 2"/>
          <p:cNvSpPr>
            <a:spLocks noGrp="1"/>
          </p:cNvSpPr>
          <p:nvPr>
            <p:ph idx="1"/>
          </p:nvPr>
        </p:nvSpPr>
        <p:spPr>
          <a:xfrm>
            <a:off x="1998021" y="3156256"/>
            <a:ext cx="8090452" cy="1927897"/>
          </a:xfrm>
        </p:spPr>
        <p:txBody>
          <a:bodyPr/>
          <a:lstStyle/>
          <a:p>
            <a:r>
              <a:rPr lang="en-US"/>
              <a:t>“In </a:t>
            </a:r>
            <a:r>
              <a:rPr lang="en-US">
                <a:solidFill>
                  <a:schemeClr val="accent5">
                    <a:lumMod val="75000"/>
                  </a:schemeClr>
                </a:solidFill>
              </a:rPr>
              <a:t>2019, the Congressional Black Caucus (CBC) Emergency Taskforce on Black Youth Suicide and Mental Health </a:t>
            </a:r>
            <a:r>
              <a:rPr lang="en-US"/>
              <a:t>released a report documenting:</a:t>
            </a:r>
          </a:p>
          <a:p>
            <a:pPr lvl="1"/>
            <a:r>
              <a:rPr lang="en-US">
                <a:solidFill>
                  <a:srgbClr val="C00000"/>
                </a:solidFill>
              </a:rPr>
              <a:t>The suicide death rates among Black youth have been increasing faster than those of any other racial/ethnic group.</a:t>
            </a:r>
          </a:p>
          <a:p>
            <a:pPr lvl="1"/>
            <a:r>
              <a:rPr lang="en-US">
                <a:solidFill>
                  <a:srgbClr val="C00000"/>
                </a:solidFill>
              </a:rPr>
              <a:t>Black youth under 13 years of age are 2X as likely to die by suicide compared to their White counterparts.</a:t>
            </a:r>
          </a:p>
        </p:txBody>
      </p:sp>
    </p:spTree>
    <p:extLst>
      <p:ext uri="{BB962C8B-B14F-4D97-AF65-F5344CB8AC3E}">
        <p14:creationId xmlns:p14="http://schemas.microsoft.com/office/powerpoint/2010/main" val="3880175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776" y="42910"/>
            <a:ext cx="8090451" cy="1325563"/>
          </a:xfrm>
        </p:spPr>
        <p:txBody>
          <a:bodyPr/>
          <a:lstStyle/>
          <a:p>
            <a:pPr algn="ctr"/>
            <a:r>
              <a:rPr lang="en-US"/>
              <a:t>Identify How Culture, Race, and Mental Health Intersect</a:t>
            </a:r>
          </a:p>
        </p:txBody>
      </p:sp>
      <p:sp>
        <p:nvSpPr>
          <p:cNvPr id="3" name="Content Placeholder 2"/>
          <p:cNvSpPr>
            <a:spLocks noGrp="1"/>
          </p:cNvSpPr>
          <p:nvPr>
            <p:ph idx="1"/>
          </p:nvPr>
        </p:nvSpPr>
        <p:spPr>
          <a:xfrm>
            <a:off x="1796506" y="1570447"/>
            <a:ext cx="8865325" cy="3209882"/>
          </a:xfrm>
        </p:spPr>
        <p:txBody>
          <a:bodyPr vert="horz" lIns="91440" tIns="45720" rIns="91440" bIns="45720" rtlCol="0" anchor="t">
            <a:noAutofit/>
          </a:bodyPr>
          <a:lstStyle/>
          <a:p>
            <a:r>
              <a:rPr lang="en-US" sz="2400">
                <a:solidFill>
                  <a:srgbClr val="C00000"/>
                </a:solidFill>
                <a:cs typeface="Calibri Light"/>
              </a:rPr>
              <a:t>According to preliminary federal data published in 2021, the suicide rate for Black girls and women ages 10 to 24 increased more than 30% in 2020, and by 23% among Black boys and men in the same age group. </a:t>
            </a:r>
            <a:endParaRPr lang="en-US" sz="2400">
              <a:ea typeface="Calibri"/>
            </a:endParaRPr>
          </a:p>
          <a:p>
            <a:r>
              <a:rPr lang="en-US" sz="2400">
                <a:cs typeface="Calibri Light"/>
              </a:rPr>
              <a:t>Yet, many suicide predictor models continue to list "white race" as a factor that increases risk of suicide, and the myth that Black youth do not commit suicide persists.”</a:t>
            </a:r>
            <a:endParaRPr lang="en-US" sz="2400">
              <a:ea typeface="Calibri"/>
              <a:cs typeface="Calibri Light"/>
            </a:endParaRPr>
          </a:p>
          <a:p>
            <a:r>
              <a:rPr lang="en-US" sz="2400">
                <a:cs typeface="Calibri Light"/>
              </a:rPr>
              <a:t>In Pediatrics (volume 144, issue 2), The Impact of Racism on Child and Adolescent Health, was published. It argued that the rise is attributed to—</a:t>
            </a:r>
            <a:r>
              <a:rPr lang="en-US" sz="2400" b="1">
                <a:solidFill>
                  <a:schemeClr val="accent6"/>
                </a:solidFill>
                <a:cs typeface="Calibri Light"/>
              </a:rPr>
              <a:t>RACISM.</a:t>
            </a:r>
            <a:endParaRPr lang="en-US" sz="2400" b="1">
              <a:solidFill>
                <a:schemeClr val="accent6"/>
              </a:solidFill>
              <a:ea typeface="Calibri"/>
              <a:cs typeface="Calibri Light"/>
            </a:endParaRPr>
          </a:p>
        </p:txBody>
      </p:sp>
    </p:spTree>
    <p:extLst>
      <p:ext uri="{BB962C8B-B14F-4D97-AF65-F5344CB8AC3E}">
        <p14:creationId xmlns:p14="http://schemas.microsoft.com/office/powerpoint/2010/main" val="2361592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776" y="0"/>
            <a:ext cx="8090451" cy="1429432"/>
          </a:xfrm>
        </p:spPr>
        <p:txBody>
          <a:bodyPr/>
          <a:lstStyle/>
          <a:p>
            <a:pPr algn="ctr"/>
            <a:r>
              <a:rPr lang="en-US"/>
              <a:t>Identify How Culture, Race, and Mental Health Intersect</a:t>
            </a:r>
          </a:p>
        </p:txBody>
      </p:sp>
      <p:sp>
        <p:nvSpPr>
          <p:cNvPr id="3" name="Content Placeholder 2"/>
          <p:cNvSpPr>
            <a:spLocks noGrp="1"/>
          </p:cNvSpPr>
          <p:nvPr>
            <p:ph idx="1"/>
          </p:nvPr>
        </p:nvSpPr>
        <p:spPr>
          <a:xfrm>
            <a:off x="1863634" y="1532709"/>
            <a:ext cx="8682446" cy="4490404"/>
          </a:xfrm>
        </p:spPr>
        <p:txBody>
          <a:bodyPr/>
          <a:lstStyle/>
          <a:p>
            <a:pPr>
              <a:spcBef>
                <a:spcPts val="0"/>
              </a:spcBef>
            </a:pPr>
            <a:r>
              <a:rPr lang="en-US" sz="2400"/>
              <a:t>Despite said unique challenges, research focusing on their mental health is scarce, especially when racism is a key component to said research. </a:t>
            </a:r>
          </a:p>
          <a:p>
            <a:pPr>
              <a:spcBef>
                <a:spcPts val="0"/>
              </a:spcBef>
            </a:pPr>
            <a:r>
              <a:rPr lang="en-US" sz="2400"/>
              <a:t>A recent study showed that in psychological research, race is rarely mentioned.</a:t>
            </a:r>
          </a:p>
          <a:p>
            <a:pPr>
              <a:spcBef>
                <a:spcPts val="0"/>
              </a:spcBef>
            </a:pPr>
            <a:r>
              <a:rPr lang="en-US" sz="2400"/>
              <a:t>When it is, the piece is authored and edited by almost all White academics.</a:t>
            </a:r>
          </a:p>
          <a:p>
            <a:pPr>
              <a:spcBef>
                <a:spcPts val="0"/>
              </a:spcBef>
            </a:pPr>
            <a:r>
              <a:rPr lang="en-US" sz="2400"/>
              <a:t>A dire need for research examining the mental health regarding intervention development tailored to them.</a:t>
            </a:r>
          </a:p>
          <a:p>
            <a:pPr>
              <a:spcBef>
                <a:spcPts val="0"/>
              </a:spcBef>
            </a:pPr>
            <a:r>
              <a:rPr lang="en-US" sz="2400"/>
              <a:t>Unfortunately, Black researchers, who might study this population are less likely to be funded by NIH than white researchers. </a:t>
            </a:r>
          </a:p>
        </p:txBody>
      </p:sp>
    </p:spTree>
    <p:extLst>
      <p:ext uri="{BB962C8B-B14F-4D97-AF65-F5344CB8AC3E}">
        <p14:creationId xmlns:p14="http://schemas.microsoft.com/office/powerpoint/2010/main" val="28873467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ctrTitle"/>
          </p:nvPr>
        </p:nvSpPr>
        <p:spPr/>
        <p:txBody>
          <a:bodyPr/>
          <a:lstStyle/>
          <a:p>
            <a:pPr algn="ctr"/>
            <a:r>
              <a:rPr lang="en-US"/>
              <a:t>Opportunities for Integrated Care Settings</a:t>
            </a:r>
          </a:p>
        </p:txBody>
      </p:sp>
    </p:spTree>
    <p:extLst>
      <p:ext uri="{BB962C8B-B14F-4D97-AF65-F5344CB8AC3E}">
        <p14:creationId xmlns:p14="http://schemas.microsoft.com/office/powerpoint/2010/main" val="29483494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title"/>
          </p:nvPr>
        </p:nvSpPr>
        <p:spPr>
          <a:xfrm>
            <a:off x="1524001" y="1"/>
            <a:ext cx="9143999" cy="1062446"/>
          </a:xfrm>
        </p:spPr>
        <p:txBody>
          <a:bodyPr/>
          <a:lstStyle/>
          <a:p>
            <a:r>
              <a:rPr lang="en-US" sz="4000"/>
              <a:t>Opportunities for Integrated Care Settings</a:t>
            </a:r>
          </a:p>
        </p:txBody>
      </p:sp>
      <p:sp>
        <p:nvSpPr>
          <p:cNvPr id="5" name="Content Placeholder 4">
            <a:extLst>
              <a:ext uri="{FF2B5EF4-FFF2-40B4-BE49-F238E27FC236}">
                <a16:creationId xmlns:a16="http://schemas.microsoft.com/office/drawing/2014/main" id="{8AF5A0E1-1132-D94D-AB38-C6C9845C503F}"/>
              </a:ext>
            </a:extLst>
          </p:cNvPr>
          <p:cNvSpPr>
            <a:spLocks noGrp="1"/>
          </p:cNvSpPr>
          <p:nvPr>
            <p:ph idx="1"/>
          </p:nvPr>
        </p:nvSpPr>
        <p:spPr>
          <a:xfrm>
            <a:off x="1527866" y="1480911"/>
            <a:ext cx="10787269" cy="4197488"/>
          </a:xfrm>
        </p:spPr>
        <p:txBody>
          <a:bodyPr/>
          <a:lstStyle/>
          <a:p>
            <a:r>
              <a:rPr lang="en-US" sz="3600"/>
              <a:t>Social Determinants of Mental Health</a:t>
            </a:r>
          </a:p>
          <a:p>
            <a:r>
              <a:rPr lang="en-US" sz="3600"/>
              <a:t>Clinical Interventions</a:t>
            </a:r>
          </a:p>
          <a:p>
            <a:r>
              <a:rPr lang="en-US" sz="3600"/>
              <a:t>Improved comprehensive population health management approaches </a:t>
            </a:r>
          </a:p>
          <a:p>
            <a:r>
              <a:rPr lang="en-US" sz="3600"/>
              <a:t>Policy Interventions</a:t>
            </a:r>
          </a:p>
          <a:p>
            <a:endParaRPr lang="en-US" sz="3600"/>
          </a:p>
        </p:txBody>
      </p:sp>
    </p:spTree>
    <p:extLst>
      <p:ext uri="{BB962C8B-B14F-4D97-AF65-F5344CB8AC3E}">
        <p14:creationId xmlns:p14="http://schemas.microsoft.com/office/powerpoint/2010/main" val="40976941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title"/>
          </p:nvPr>
        </p:nvSpPr>
        <p:spPr>
          <a:xfrm>
            <a:off x="1702526" y="59191"/>
            <a:ext cx="8786949" cy="801823"/>
          </a:xfrm>
        </p:spPr>
        <p:txBody>
          <a:bodyPr/>
          <a:lstStyle/>
          <a:p>
            <a:r>
              <a:rPr lang="en-US"/>
              <a:t>Social Determinants of Mental Health</a:t>
            </a:r>
          </a:p>
        </p:txBody>
      </p:sp>
      <p:sp>
        <p:nvSpPr>
          <p:cNvPr id="5" name="Content Placeholder 4">
            <a:extLst>
              <a:ext uri="{FF2B5EF4-FFF2-40B4-BE49-F238E27FC236}">
                <a16:creationId xmlns:a16="http://schemas.microsoft.com/office/drawing/2014/main" id="{8AF5A0E1-1132-D94D-AB38-C6C9845C503F}"/>
              </a:ext>
            </a:extLst>
          </p:cNvPr>
          <p:cNvSpPr>
            <a:spLocks noGrp="1"/>
          </p:cNvSpPr>
          <p:nvPr>
            <p:ph idx="1"/>
          </p:nvPr>
        </p:nvSpPr>
        <p:spPr>
          <a:xfrm>
            <a:off x="2050774" y="992777"/>
            <a:ext cx="8090452" cy="5030336"/>
          </a:xfrm>
        </p:spPr>
        <p:txBody>
          <a:bodyPr/>
          <a:lstStyle/>
          <a:p>
            <a:pPr>
              <a:spcBef>
                <a:spcPts val="0"/>
              </a:spcBef>
            </a:pPr>
            <a:r>
              <a:rPr lang="en-US" sz="3600"/>
              <a:t>Employment</a:t>
            </a:r>
          </a:p>
          <a:p>
            <a:pPr>
              <a:spcBef>
                <a:spcPts val="0"/>
              </a:spcBef>
            </a:pPr>
            <a:r>
              <a:rPr lang="en-US" sz="3600"/>
              <a:t>Education</a:t>
            </a:r>
          </a:p>
          <a:p>
            <a:pPr>
              <a:spcBef>
                <a:spcPts val="0"/>
              </a:spcBef>
            </a:pPr>
            <a:r>
              <a:rPr lang="en-US" sz="3600"/>
              <a:t>Racism and Discrimination</a:t>
            </a:r>
          </a:p>
          <a:p>
            <a:pPr>
              <a:spcBef>
                <a:spcPts val="0"/>
              </a:spcBef>
            </a:pPr>
            <a:r>
              <a:rPr lang="en-US" sz="3600"/>
              <a:t> Income</a:t>
            </a:r>
          </a:p>
          <a:p>
            <a:pPr>
              <a:spcBef>
                <a:spcPts val="0"/>
              </a:spcBef>
            </a:pPr>
            <a:r>
              <a:rPr lang="en-US" sz="3600"/>
              <a:t>Housing</a:t>
            </a:r>
          </a:p>
          <a:p>
            <a:pPr>
              <a:spcBef>
                <a:spcPts val="0"/>
              </a:spcBef>
            </a:pPr>
            <a:r>
              <a:rPr lang="en-US" sz="3600"/>
              <a:t>Nutrition</a:t>
            </a:r>
          </a:p>
          <a:p>
            <a:pPr>
              <a:spcBef>
                <a:spcPts val="0"/>
              </a:spcBef>
            </a:pPr>
            <a:r>
              <a:rPr lang="en-US" sz="3600"/>
              <a:t>Health care access and quality</a:t>
            </a:r>
          </a:p>
          <a:p>
            <a:pPr>
              <a:spcBef>
                <a:spcPts val="0"/>
              </a:spcBef>
            </a:pPr>
            <a:r>
              <a:rPr lang="en-US" sz="3600"/>
              <a:t>Family</a:t>
            </a:r>
          </a:p>
          <a:p>
            <a:pPr>
              <a:spcBef>
                <a:spcPts val="0"/>
              </a:spcBef>
            </a:pPr>
            <a:r>
              <a:rPr lang="en-US" sz="3600"/>
              <a:t>Abuse </a:t>
            </a:r>
          </a:p>
          <a:p>
            <a:endParaRPr lang="en-US" sz="3600"/>
          </a:p>
        </p:txBody>
      </p:sp>
    </p:spTree>
    <p:extLst>
      <p:ext uri="{BB962C8B-B14F-4D97-AF65-F5344CB8AC3E}">
        <p14:creationId xmlns:p14="http://schemas.microsoft.com/office/powerpoint/2010/main" val="13691197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title"/>
          </p:nvPr>
        </p:nvSpPr>
        <p:spPr>
          <a:xfrm>
            <a:off x="1708963" y="188687"/>
            <a:ext cx="8090451" cy="888908"/>
          </a:xfrm>
        </p:spPr>
        <p:txBody>
          <a:bodyPr/>
          <a:lstStyle/>
          <a:p>
            <a:pPr algn="ctr"/>
            <a:r>
              <a:rPr lang="en-US"/>
              <a:t>Clinical Interventions</a:t>
            </a:r>
          </a:p>
        </p:txBody>
      </p:sp>
      <p:sp>
        <p:nvSpPr>
          <p:cNvPr id="5" name="Content Placeholder 4">
            <a:extLst>
              <a:ext uri="{FF2B5EF4-FFF2-40B4-BE49-F238E27FC236}">
                <a16:creationId xmlns:a16="http://schemas.microsoft.com/office/drawing/2014/main" id="{8AF5A0E1-1132-D94D-AB38-C6C9845C503F}"/>
              </a:ext>
            </a:extLst>
          </p:cNvPr>
          <p:cNvSpPr>
            <a:spLocks noGrp="1"/>
          </p:cNvSpPr>
          <p:nvPr>
            <p:ph idx="1"/>
          </p:nvPr>
        </p:nvSpPr>
        <p:spPr>
          <a:xfrm>
            <a:off x="2050774" y="1193075"/>
            <a:ext cx="8347260" cy="4830039"/>
          </a:xfrm>
        </p:spPr>
        <p:txBody>
          <a:bodyPr/>
          <a:lstStyle/>
          <a:p>
            <a:r>
              <a:rPr lang="en-US" sz="2800"/>
              <a:t>Screening and preventive interventions.</a:t>
            </a:r>
          </a:p>
          <a:p>
            <a:r>
              <a:rPr lang="en-US" sz="2800"/>
              <a:t>Addressing racial and social policies in work settings</a:t>
            </a:r>
          </a:p>
          <a:p>
            <a:r>
              <a:rPr lang="en-US" sz="2800"/>
              <a:t>Developing resource guides for clients and staff.</a:t>
            </a:r>
          </a:p>
          <a:p>
            <a:r>
              <a:rPr lang="en-US" sz="2800"/>
              <a:t>Referring clients to available supports (supported employment, supported education, supportive housing, poverty assistance programs, SNAP benefits, </a:t>
            </a:r>
            <a:r>
              <a:rPr lang="en-US" sz="2800" err="1"/>
              <a:t>etc</a:t>
            </a:r>
            <a:r>
              <a:rPr lang="en-US" sz="2800"/>
              <a:t>).</a:t>
            </a:r>
          </a:p>
          <a:p>
            <a:r>
              <a:rPr lang="en-US" sz="2800"/>
              <a:t>CLAS Standards</a:t>
            </a:r>
          </a:p>
          <a:p>
            <a:r>
              <a:rPr lang="en-US" sz="2800"/>
              <a:t>Cultural and Linguistic access to care</a:t>
            </a:r>
          </a:p>
        </p:txBody>
      </p:sp>
    </p:spTree>
    <p:extLst>
      <p:ext uri="{BB962C8B-B14F-4D97-AF65-F5344CB8AC3E}">
        <p14:creationId xmlns:p14="http://schemas.microsoft.com/office/powerpoint/2010/main" val="611309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title"/>
          </p:nvPr>
        </p:nvSpPr>
        <p:spPr>
          <a:xfrm>
            <a:off x="2359055" y="1"/>
            <a:ext cx="8090451" cy="1325563"/>
          </a:xfrm>
        </p:spPr>
        <p:txBody>
          <a:bodyPr/>
          <a:lstStyle/>
          <a:p>
            <a:r>
              <a:rPr lang="en-US"/>
              <a:t>Health Management Approaches</a:t>
            </a:r>
          </a:p>
        </p:txBody>
      </p:sp>
      <p:pic>
        <p:nvPicPr>
          <p:cNvPr id="2" name="Content Placeholder 1">
            <a:extLst>
              <a:ext uri="{FF2B5EF4-FFF2-40B4-BE49-F238E27FC236}">
                <a16:creationId xmlns:a16="http://schemas.microsoft.com/office/drawing/2014/main" id="{0C4CBE11-5F58-C9DA-D1A6-1BFA04DA5B66}"/>
              </a:ext>
            </a:extLst>
          </p:cNvPr>
          <p:cNvPicPr>
            <a:picLocks noGrp="1" noChangeAspect="1"/>
          </p:cNvPicPr>
          <p:nvPr>
            <p:ph idx="1"/>
          </p:nvPr>
        </p:nvPicPr>
        <p:blipFill>
          <a:blip r:embed="rId3"/>
          <a:stretch>
            <a:fillRect/>
          </a:stretch>
        </p:blipFill>
        <p:spPr>
          <a:xfrm>
            <a:off x="1651402" y="1428207"/>
            <a:ext cx="8581169" cy="4058194"/>
          </a:xfrm>
          <a:prstGeom prst="rect">
            <a:avLst/>
          </a:prstGeom>
        </p:spPr>
      </p:pic>
    </p:spTree>
    <p:extLst>
      <p:ext uri="{BB962C8B-B14F-4D97-AF65-F5344CB8AC3E}">
        <p14:creationId xmlns:p14="http://schemas.microsoft.com/office/powerpoint/2010/main" val="27571125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title"/>
          </p:nvPr>
        </p:nvSpPr>
        <p:spPr/>
        <p:txBody>
          <a:bodyPr/>
          <a:lstStyle/>
          <a:p>
            <a:pPr algn="ctr"/>
            <a:r>
              <a:rPr lang="en-US"/>
              <a:t>Health Management Approaches</a:t>
            </a:r>
          </a:p>
        </p:txBody>
      </p:sp>
      <p:sp>
        <p:nvSpPr>
          <p:cNvPr id="5" name="Content Placeholder 4">
            <a:extLst>
              <a:ext uri="{FF2B5EF4-FFF2-40B4-BE49-F238E27FC236}">
                <a16:creationId xmlns:a16="http://schemas.microsoft.com/office/drawing/2014/main" id="{8AF5A0E1-1132-D94D-AB38-C6C9845C503F}"/>
              </a:ext>
            </a:extLst>
          </p:cNvPr>
          <p:cNvSpPr>
            <a:spLocks noGrp="1"/>
          </p:cNvSpPr>
          <p:nvPr>
            <p:ph idx="1"/>
          </p:nvPr>
        </p:nvSpPr>
        <p:spPr>
          <a:xfrm>
            <a:off x="2017723" y="1861911"/>
            <a:ext cx="6260627" cy="3462703"/>
          </a:xfrm>
        </p:spPr>
        <p:txBody>
          <a:bodyPr vert="horz" lIns="91440" tIns="45720" rIns="91440" bIns="45720" rtlCol="0" anchor="t">
            <a:noAutofit/>
          </a:bodyPr>
          <a:lstStyle/>
          <a:p>
            <a:r>
              <a:rPr lang="en-US" sz="2800"/>
              <a:t>Population Health Approach</a:t>
            </a:r>
          </a:p>
          <a:p>
            <a:r>
              <a:rPr lang="en-US" sz="2800"/>
              <a:t>Data transformation</a:t>
            </a:r>
          </a:p>
          <a:p>
            <a:r>
              <a:rPr lang="en-US" sz="2800"/>
              <a:t>Analytic transformation</a:t>
            </a:r>
          </a:p>
          <a:p>
            <a:r>
              <a:rPr lang="en-US" sz="2800"/>
              <a:t>Payment transformation</a:t>
            </a:r>
          </a:p>
          <a:p>
            <a:pPr lvl="1"/>
            <a:r>
              <a:rPr lang="en-US" sz="3000"/>
              <a:t>Value-based Care</a:t>
            </a:r>
          </a:p>
          <a:p>
            <a:r>
              <a:rPr lang="en-US" sz="2800"/>
              <a:t>Care transformation</a:t>
            </a:r>
          </a:p>
          <a:p>
            <a:pPr marL="0" indent="0">
              <a:buNone/>
            </a:pPr>
            <a:endParaRPr lang="en-US" sz="2800">
              <a:ea typeface="Calibri" panose="020F0502020204030204"/>
            </a:endParaRPr>
          </a:p>
        </p:txBody>
      </p:sp>
    </p:spTree>
    <p:extLst>
      <p:ext uri="{BB962C8B-B14F-4D97-AF65-F5344CB8AC3E}">
        <p14:creationId xmlns:p14="http://schemas.microsoft.com/office/powerpoint/2010/main" val="33150484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title"/>
          </p:nvPr>
        </p:nvSpPr>
        <p:spPr/>
        <p:txBody>
          <a:bodyPr/>
          <a:lstStyle/>
          <a:p>
            <a:pPr algn="ctr"/>
            <a:r>
              <a:rPr lang="en-US"/>
              <a:t>Policy Interventions</a:t>
            </a:r>
          </a:p>
        </p:txBody>
      </p:sp>
      <p:sp>
        <p:nvSpPr>
          <p:cNvPr id="5" name="Content Placeholder 4">
            <a:extLst>
              <a:ext uri="{FF2B5EF4-FFF2-40B4-BE49-F238E27FC236}">
                <a16:creationId xmlns:a16="http://schemas.microsoft.com/office/drawing/2014/main" id="{8AF5A0E1-1132-D94D-AB38-C6C9845C503F}"/>
              </a:ext>
            </a:extLst>
          </p:cNvPr>
          <p:cNvSpPr>
            <a:spLocks noGrp="1"/>
          </p:cNvSpPr>
          <p:nvPr>
            <p:ph idx="1"/>
          </p:nvPr>
        </p:nvSpPr>
        <p:spPr>
          <a:xfrm>
            <a:off x="2425937" y="1816554"/>
            <a:ext cx="7575984" cy="4197488"/>
          </a:xfrm>
        </p:spPr>
        <p:txBody>
          <a:bodyPr/>
          <a:lstStyle/>
          <a:p>
            <a:r>
              <a:rPr lang="en-US" sz="2800"/>
              <a:t>Public Policies</a:t>
            </a:r>
          </a:p>
          <a:p>
            <a:pPr lvl="1"/>
            <a:r>
              <a:rPr lang="en-US" sz="3000"/>
              <a:t>Education, employment, housing</a:t>
            </a:r>
          </a:p>
          <a:p>
            <a:pPr lvl="1"/>
            <a:r>
              <a:rPr lang="en-US" sz="3000"/>
              <a:t>Offer expertise to elected officials</a:t>
            </a:r>
          </a:p>
          <a:p>
            <a:pPr lvl="1"/>
            <a:r>
              <a:rPr lang="en-US" sz="3000"/>
              <a:t>Cross-sector collaborations</a:t>
            </a:r>
          </a:p>
          <a:p>
            <a:r>
              <a:rPr lang="en-US" sz="2800"/>
              <a:t>Social Norms</a:t>
            </a:r>
          </a:p>
          <a:p>
            <a:pPr lvl="1"/>
            <a:r>
              <a:rPr lang="en-US" sz="3000"/>
              <a:t>Community Education</a:t>
            </a:r>
          </a:p>
          <a:p>
            <a:pPr lvl="1"/>
            <a:r>
              <a:rPr lang="en-US" sz="3000"/>
              <a:t>Use laws to change norms</a:t>
            </a:r>
          </a:p>
        </p:txBody>
      </p:sp>
    </p:spTree>
    <p:extLst>
      <p:ext uri="{BB962C8B-B14F-4D97-AF65-F5344CB8AC3E}">
        <p14:creationId xmlns:p14="http://schemas.microsoft.com/office/powerpoint/2010/main" val="3452315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8B2920-7AE0-4C02-A158-1C72D9F18EA4}"/>
              </a:ext>
            </a:extLst>
          </p:cNvPr>
          <p:cNvSpPr>
            <a:spLocks noGrp="1"/>
          </p:cNvSpPr>
          <p:nvPr>
            <p:ph type="sldNum" sz="quarter" idx="12"/>
          </p:nvPr>
        </p:nvSpPr>
        <p:spPr/>
        <p:txBody>
          <a:bodyPr vert="horz" lIns="68580" tIns="34290" rIns="68580" bIns="34290" rtlCol="0" anchor="ctr">
            <a:normAutofit/>
          </a:bodyPr>
          <a:lstStyle/>
          <a:p>
            <a:pPr>
              <a:spcAft>
                <a:spcPts val="450"/>
              </a:spcAft>
              <a:defRPr/>
            </a:pPr>
            <a:fld id="{028F8492-655F-404A-9813-08DC4FC80363}" type="slidenum">
              <a:rPr lang="en-US">
                <a:solidFill>
                  <a:srgbClr val="FFFFFF"/>
                </a:solidFill>
                <a:latin typeface="Calibri" panose="020F0502020204030204"/>
              </a:rPr>
              <a:pPr>
                <a:spcAft>
                  <a:spcPts val="450"/>
                </a:spcAft>
                <a:defRPr/>
              </a:pPr>
              <a:t>6</a:t>
            </a:fld>
            <a:endParaRPr lang="en-US">
              <a:solidFill>
                <a:srgbClr val="FFFFFF"/>
              </a:solidFill>
              <a:latin typeface="Calibri" panose="020F0502020204030204"/>
            </a:endParaRPr>
          </a:p>
        </p:txBody>
      </p:sp>
      <p:sp>
        <p:nvSpPr>
          <p:cNvPr id="7" name="Title 6">
            <a:extLst>
              <a:ext uri="{FF2B5EF4-FFF2-40B4-BE49-F238E27FC236}">
                <a16:creationId xmlns:a16="http://schemas.microsoft.com/office/drawing/2014/main" id="{3B59C9DA-64D2-45D2-B32E-AE912971CC70}"/>
              </a:ext>
            </a:extLst>
          </p:cNvPr>
          <p:cNvSpPr>
            <a:spLocks noGrp="1"/>
          </p:cNvSpPr>
          <p:nvPr>
            <p:ph type="title"/>
          </p:nvPr>
        </p:nvSpPr>
        <p:spPr/>
        <p:txBody>
          <a:bodyPr vert="horz" lIns="68580" tIns="34290" rIns="68580" bIns="34290" rtlCol="0" anchor="b">
            <a:normAutofit/>
          </a:bodyPr>
          <a:lstStyle/>
          <a:p>
            <a:r>
              <a:rPr lang="en-US"/>
              <a:t>CULTURE</a:t>
            </a:r>
          </a:p>
        </p:txBody>
      </p:sp>
      <p:pic>
        <p:nvPicPr>
          <p:cNvPr id="4" name="Picture 3">
            <a:extLst>
              <a:ext uri="{FF2B5EF4-FFF2-40B4-BE49-F238E27FC236}">
                <a16:creationId xmlns:a16="http://schemas.microsoft.com/office/drawing/2014/main" id="{0D348D73-EC60-4F27-AE59-927A7CA792CE}"/>
              </a:ext>
            </a:extLst>
          </p:cNvPr>
          <p:cNvPicPr>
            <a:picLocks noChangeAspect="1"/>
          </p:cNvPicPr>
          <p:nvPr/>
        </p:nvPicPr>
        <p:blipFill rotWithShape="1">
          <a:blip r:embed="rId3"/>
          <a:srcRect r="31966" b="2"/>
          <a:stretch/>
        </p:blipFill>
        <p:spPr>
          <a:xfrm>
            <a:off x="6013033" y="64778"/>
            <a:ext cx="4472089" cy="5143493"/>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725914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DA15AE-8967-0345-ADF3-17E882F5F8DE}"/>
              </a:ext>
            </a:extLst>
          </p:cNvPr>
          <p:cNvSpPr>
            <a:spLocks noGrp="1"/>
          </p:cNvSpPr>
          <p:nvPr>
            <p:ph type="ctrTitle"/>
          </p:nvPr>
        </p:nvSpPr>
        <p:spPr>
          <a:xfrm>
            <a:off x="2090058" y="2433042"/>
            <a:ext cx="7892143" cy="3349450"/>
          </a:xfrm>
        </p:spPr>
        <p:txBody>
          <a:bodyPr/>
          <a:lstStyle/>
          <a:p>
            <a:r>
              <a:rPr lang="en-US" sz="5400"/>
              <a:t>Reframing the Approach to Mental Health &amp; Dismantling Systems of Oppression </a:t>
            </a:r>
          </a:p>
        </p:txBody>
      </p:sp>
    </p:spTree>
    <p:extLst>
      <p:ext uri="{BB962C8B-B14F-4D97-AF65-F5344CB8AC3E}">
        <p14:creationId xmlns:p14="http://schemas.microsoft.com/office/powerpoint/2010/main" val="6612218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noGrp="1"/>
          </p:cNvGraphicFramePr>
          <p:nvPr>
            <p:ph idx="1"/>
          </p:nvPr>
        </p:nvGraphicFramePr>
        <p:xfrm>
          <a:off x="2398370" y="2146820"/>
          <a:ext cx="3170321" cy="31931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p:cNvSpPr>
            <a:spLocks noGrp="1"/>
          </p:cNvSpPr>
          <p:nvPr>
            <p:ph type="title"/>
          </p:nvPr>
        </p:nvSpPr>
        <p:spPr>
          <a:xfrm>
            <a:off x="1741714" y="1"/>
            <a:ext cx="8795657" cy="1210491"/>
          </a:xfrm>
        </p:spPr>
        <p:txBody>
          <a:bodyPr anchor="t">
            <a:noAutofit/>
          </a:bodyPr>
          <a:lstStyle/>
          <a:p>
            <a:pPr algn="ctr"/>
            <a:r>
              <a:rPr lang="en-US">
                <a:solidFill>
                  <a:schemeClr val="accent2"/>
                </a:solidFill>
              </a:rPr>
              <a:t>Impact of Historical Racialized Oppression on Health</a:t>
            </a:r>
          </a:p>
        </p:txBody>
      </p:sp>
      <p:sp>
        <p:nvSpPr>
          <p:cNvPr id="2" name="TextBox 1"/>
          <p:cNvSpPr txBox="1"/>
          <p:nvPr/>
        </p:nvSpPr>
        <p:spPr>
          <a:xfrm>
            <a:off x="4662701" y="1346598"/>
            <a:ext cx="5792144" cy="4893647"/>
          </a:xfrm>
          <a:prstGeom prst="rect">
            <a:avLst/>
          </a:prstGeom>
          <a:solidFill>
            <a:schemeClr val="bg1"/>
          </a:solidFill>
        </p:spPr>
        <p:txBody>
          <a:bodyPr wrap="square" rtlCol="0">
            <a:spAutoFit/>
          </a:bodyPr>
          <a:lstStyle/>
          <a:p>
            <a:r>
              <a:rPr lang="en-US" sz="2400">
                <a:solidFill>
                  <a:schemeClr val="accent6">
                    <a:lumMod val="75000"/>
                  </a:schemeClr>
                </a:solidFill>
              </a:rPr>
              <a:t>IMPORTANT: </a:t>
            </a:r>
          </a:p>
          <a:p>
            <a:pPr marL="257175" indent="-257175">
              <a:buFontTx/>
              <a:buChar char="-"/>
            </a:pPr>
            <a:r>
              <a:rPr lang="en-US" sz="2400">
                <a:solidFill>
                  <a:srgbClr val="002060"/>
                </a:solidFill>
              </a:rPr>
              <a:t>Racial trauma shares symptoms with PTSD (aches, depression, anxiety, etc.).</a:t>
            </a:r>
          </a:p>
          <a:p>
            <a:pPr marL="257175" indent="-257175">
              <a:buFontTx/>
              <a:buChar char="-"/>
            </a:pPr>
            <a:r>
              <a:rPr lang="en-US" sz="2400">
                <a:solidFill>
                  <a:schemeClr val="accent6">
                    <a:lumMod val="75000"/>
                  </a:schemeClr>
                </a:solidFill>
              </a:rPr>
              <a:t>Tendency among Non-POC to deny, minimize, and rationalize the existence of racism.</a:t>
            </a:r>
          </a:p>
          <a:p>
            <a:pPr marL="257175" indent="-257175">
              <a:buFontTx/>
              <a:buChar char="-"/>
            </a:pPr>
            <a:r>
              <a:rPr lang="en-US" sz="2400">
                <a:solidFill>
                  <a:srgbClr val="002060"/>
                </a:solidFill>
              </a:rPr>
              <a:t>POC, especially Blacks have a intergenerational tradition to deflect racialized events, while attempting to master and contain pain.</a:t>
            </a:r>
          </a:p>
          <a:p>
            <a:endParaRPr lang="en-US" sz="2400">
              <a:solidFill>
                <a:schemeClr val="accent6">
                  <a:lumMod val="75000"/>
                </a:schemeClr>
              </a:solidFill>
            </a:endParaRPr>
          </a:p>
          <a:p>
            <a:r>
              <a:rPr lang="en-US" sz="2400" b="1">
                <a:solidFill>
                  <a:srgbClr val="C00000"/>
                </a:solidFill>
              </a:rPr>
              <a:t>Overall, acts of trivializing, disregarding, and dismissing occurs.</a:t>
            </a:r>
          </a:p>
        </p:txBody>
      </p:sp>
      <p:pic>
        <p:nvPicPr>
          <p:cNvPr id="4" name="Picture 3">
            <a:extLst>
              <a:ext uri="{FF2B5EF4-FFF2-40B4-BE49-F238E27FC236}">
                <a16:creationId xmlns:a16="http://schemas.microsoft.com/office/drawing/2014/main" id="{27498AA9-B793-97F0-50E7-40DE6E082DCA}"/>
              </a:ext>
            </a:extLst>
          </p:cNvPr>
          <p:cNvPicPr>
            <a:picLocks noChangeAspect="1"/>
          </p:cNvPicPr>
          <p:nvPr/>
        </p:nvPicPr>
        <p:blipFill>
          <a:blip r:embed="rId8"/>
          <a:stretch>
            <a:fillRect/>
          </a:stretch>
        </p:blipFill>
        <p:spPr>
          <a:xfrm>
            <a:off x="1619796" y="1853048"/>
            <a:ext cx="3109229" cy="3151905"/>
          </a:xfrm>
          <a:prstGeom prst="rect">
            <a:avLst/>
          </a:prstGeom>
        </p:spPr>
      </p:pic>
    </p:spTree>
    <p:extLst>
      <p:ext uri="{BB962C8B-B14F-4D97-AF65-F5344CB8AC3E}">
        <p14:creationId xmlns:p14="http://schemas.microsoft.com/office/powerpoint/2010/main" val="27029436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02674" y="966651"/>
            <a:ext cx="8725989" cy="5050972"/>
          </a:xfrm>
        </p:spPr>
        <p:txBody>
          <a:bodyPr>
            <a:normAutofit lnSpcReduction="10000"/>
          </a:bodyPr>
          <a:lstStyle/>
          <a:p>
            <a:pPr>
              <a:spcBef>
                <a:spcPts val="0"/>
              </a:spcBef>
              <a:buClr>
                <a:srgbClr val="53731D"/>
              </a:buClr>
              <a:buFont typeface=".Hiragino Kaku Gothic Interface W3"/>
              <a:buChar char="◉"/>
            </a:pPr>
            <a:r>
              <a:rPr lang="en-US" sz="2800"/>
              <a:t>Clinical settings have historically been </a:t>
            </a:r>
            <a:r>
              <a:rPr lang="en-US" sz="2800" i="1">
                <a:solidFill>
                  <a:srgbClr val="C00000"/>
                </a:solidFill>
              </a:rPr>
              <a:t>more likely to perceive individual patient factors </a:t>
            </a:r>
            <a:r>
              <a:rPr lang="en-US" sz="2800"/>
              <a:t>rather than provider or health system influences as causes for health disparities (</a:t>
            </a:r>
            <a:r>
              <a:rPr lang="en-US" sz="2800" b="1">
                <a:solidFill>
                  <a:srgbClr val="C00000"/>
                </a:solidFill>
              </a:rPr>
              <a:t>ex. victim blaming</a:t>
            </a:r>
            <a:r>
              <a:rPr lang="en-US" sz="2800"/>
              <a:t>).</a:t>
            </a:r>
          </a:p>
          <a:p>
            <a:pPr lvl="1">
              <a:spcBef>
                <a:spcPts val="0"/>
              </a:spcBef>
              <a:buClr>
                <a:srgbClr val="53731D"/>
              </a:buClr>
              <a:buFont typeface="Courier New" panose="02070309020205020404" pitchFamily="49" charset="0"/>
              <a:buChar char="o"/>
            </a:pPr>
            <a:r>
              <a:rPr lang="en-US" sz="2000"/>
              <a:t>View Black patients as less cooperative with medical guidance.</a:t>
            </a:r>
          </a:p>
          <a:p>
            <a:pPr lvl="1">
              <a:spcBef>
                <a:spcPts val="0"/>
              </a:spcBef>
              <a:buClr>
                <a:srgbClr val="53731D"/>
              </a:buClr>
              <a:buFont typeface="Courier New" panose="02070309020205020404" pitchFamily="49" charset="0"/>
              <a:buChar char="o"/>
            </a:pPr>
            <a:r>
              <a:rPr lang="en-US" sz="2000"/>
              <a:t>View Latino patients with non-compliance and risky behavior.</a:t>
            </a:r>
          </a:p>
          <a:p>
            <a:pPr lvl="1">
              <a:spcBef>
                <a:spcPts val="0"/>
              </a:spcBef>
              <a:buClr>
                <a:srgbClr val="53731D"/>
              </a:buClr>
              <a:buFont typeface="Courier New" panose="02070309020205020404" pitchFamily="49" charset="0"/>
              <a:buChar char="o"/>
            </a:pPr>
            <a:r>
              <a:rPr lang="en-US" sz="2000"/>
              <a:t>2015 research argued--Most health care providers (in study) appeared to have implicit bias ( (</a:t>
            </a:r>
            <a:r>
              <a:rPr lang="en-US" sz="2400" b="1">
                <a:solidFill>
                  <a:srgbClr val="00B050"/>
                </a:solidFill>
              </a:rPr>
              <a:t>+</a:t>
            </a:r>
            <a:r>
              <a:rPr lang="en-US" sz="2000"/>
              <a:t>) attitude Whites  vs. (</a:t>
            </a:r>
            <a:r>
              <a:rPr lang="en-US" sz="2000" b="1">
                <a:solidFill>
                  <a:srgbClr val="00B050"/>
                </a:solidFill>
              </a:rPr>
              <a:t>—</a:t>
            </a:r>
            <a:r>
              <a:rPr lang="en-US" sz="2000"/>
              <a:t>) attitudes people of color</a:t>
            </a:r>
          </a:p>
          <a:p>
            <a:pPr>
              <a:spcBef>
                <a:spcPts val="0"/>
              </a:spcBef>
              <a:buClr>
                <a:srgbClr val="53731D"/>
              </a:buClr>
              <a:buFont typeface=".Hiragino Kaku Gothic Interface W3"/>
              <a:buChar char="◉"/>
            </a:pPr>
            <a:r>
              <a:rPr lang="en-US" sz="2800"/>
              <a:t>Providers who carried racialized ideologies held false racialized beliefs about biological differences.</a:t>
            </a:r>
          </a:p>
          <a:p>
            <a:pPr>
              <a:spcBef>
                <a:spcPts val="0"/>
              </a:spcBef>
              <a:buClr>
                <a:srgbClr val="53731D"/>
              </a:buClr>
              <a:buFont typeface=".Hiragino Kaku Gothic Interface W3"/>
              <a:buChar char="◉"/>
            </a:pPr>
            <a:r>
              <a:rPr lang="en-US"/>
              <a:t>Lower pain for Black patients, which has been linked to systematic under-treatment for pain of Black patients.</a:t>
            </a:r>
          </a:p>
          <a:p>
            <a:pPr lvl="1">
              <a:spcBef>
                <a:spcPts val="0"/>
              </a:spcBef>
              <a:buClr>
                <a:srgbClr val="53731D"/>
              </a:buClr>
              <a:buFont typeface="Courier New" panose="02070309020205020404" pitchFamily="49" charset="0"/>
              <a:buChar char="o"/>
            </a:pPr>
            <a:r>
              <a:rPr lang="en-US" sz="2000"/>
              <a:t>Similarly, compared to White patients in emergency departments, Latinos and Asian American patients are </a:t>
            </a:r>
            <a:r>
              <a:rPr lang="en-US" sz="2000" b="1">
                <a:solidFill>
                  <a:srgbClr val="C00000"/>
                </a:solidFill>
              </a:rPr>
              <a:t>less likely to receive pain assessments and appropriate pain medication.</a:t>
            </a:r>
          </a:p>
        </p:txBody>
      </p:sp>
      <p:sp>
        <p:nvSpPr>
          <p:cNvPr id="4" name="Title 1"/>
          <p:cNvSpPr txBox="1">
            <a:spLocks/>
          </p:cNvSpPr>
          <p:nvPr/>
        </p:nvSpPr>
        <p:spPr>
          <a:xfrm>
            <a:off x="1611087" y="2"/>
            <a:ext cx="8917577" cy="1071153"/>
          </a:xfrm>
          <a:prstGeom prst="rect">
            <a:avLst/>
          </a:prstGeom>
        </p:spPr>
        <p:txBody>
          <a:bodyPr vert="horz" lIns="68580" tIns="34290" rIns="68580" bIns="3429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a:solidFill>
                  <a:schemeClr val="accent2"/>
                </a:solidFill>
              </a:rPr>
              <a:t>Racial Oppression: Impact (Cont.)</a:t>
            </a:r>
          </a:p>
        </p:txBody>
      </p:sp>
    </p:spTree>
    <p:extLst>
      <p:ext uri="{BB962C8B-B14F-4D97-AF65-F5344CB8AC3E}">
        <p14:creationId xmlns:p14="http://schemas.microsoft.com/office/powerpoint/2010/main" val="2913323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CAA0F-B554-4DA5-C294-D9FD1D13D84B}"/>
              </a:ext>
            </a:extLst>
          </p:cNvPr>
          <p:cNvSpPr>
            <a:spLocks noGrp="1"/>
          </p:cNvSpPr>
          <p:nvPr>
            <p:ph type="title"/>
          </p:nvPr>
        </p:nvSpPr>
        <p:spPr>
          <a:xfrm>
            <a:off x="1637212" y="49495"/>
            <a:ext cx="8934995" cy="1046761"/>
          </a:xfrm>
        </p:spPr>
        <p:txBody>
          <a:bodyPr/>
          <a:lstStyle/>
          <a:p>
            <a:pPr algn="ctr"/>
            <a:r>
              <a:rPr lang="en-US">
                <a:ea typeface="Calibri Light"/>
                <a:cs typeface="Calibri Light"/>
              </a:rPr>
              <a:t>Through a Racialized &amp; Cultural Lens</a:t>
            </a:r>
          </a:p>
        </p:txBody>
      </p:sp>
      <p:sp>
        <p:nvSpPr>
          <p:cNvPr id="3" name="Content Placeholder 2">
            <a:extLst>
              <a:ext uri="{FF2B5EF4-FFF2-40B4-BE49-F238E27FC236}">
                <a16:creationId xmlns:a16="http://schemas.microsoft.com/office/drawing/2014/main" id="{53D1BE9F-B7DA-145E-E9FB-140A56F4435C}"/>
              </a:ext>
            </a:extLst>
          </p:cNvPr>
          <p:cNvSpPr>
            <a:spLocks noGrp="1"/>
          </p:cNvSpPr>
          <p:nvPr>
            <p:ph idx="1"/>
          </p:nvPr>
        </p:nvSpPr>
        <p:spPr>
          <a:xfrm>
            <a:off x="1837510" y="1096255"/>
            <a:ext cx="8734697" cy="4337894"/>
          </a:xfrm>
        </p:spPr>
        <p:txBody>
          <a:bodyPr vert="horz" lIns="68580" tIns="34290" rIns="68580" bIns="34290" rtlCol="0" anchor="t">
            <a:noAutofit/>
          </a:bodyPr>
          <a:lstStyle/>
          <a:p>
            <a:pPr marL="257175" indent="-257175">
              <a:spcBef>
                <a:spcPts val="338"/>
              </a:spcBef>
              <a:spcAft>
                <a:spcPts val="338"/>
              </a:spcAft>
              <a:buAutoNum type="arabicPeriod"/>
            </a:pPr>
            <a:r>
              <a:rPr lang="en-US" sz="2400" b="1">
                <a:latin typeface="Calibri"/>
                <a:ea typeface="Calibri Light"/>
                <a:cs typeface="Calibri Light"/>
              </a:rPr>
              <a:t>Recognize systemic, intersecting inequities </a:t>
            </a:r>
            <a:r>
              <a:rPr lang="en-US" sz="2400">
                <a:latin typeface="Calibri"/>
                <a:ea typeface="Calibri Light"/>
                <a:cs typeface="Calibri Light"/>
              </a:rPr>
              <a:t>in our field, beginning by gaining knowledge related to the existence and impact of historical racialized trauma.</a:t>
            </a:r>
          </a:p>
          <a:p>
            <a:pPr marL="257175" indent="-257175">
              <a:spcBef>
                <a:spcPts val="338"/>
              </a:spcBef>
              <a:spcAft>
                <a:spcPts val="338"/>
              </a:spcAft>
              <a:buAutoNum type="arabicPeriod"/>
            </a:pPr>
            <a:r>
              <a:rPr lang="en-US" sz="2400" b="1">
                <a:latin typeface="Calibri"/>
                <a:ea typeface="Calibri Light"/>
                <a:cs typeface="Calibri Light"/>
              </a:rPr>
              <a:t>Develop an understanding regarding complex trauma </a:t>
            </a:r>
            <a:r>
              <a:rPr lang="en-US" sz="2400">
                <a:latin typeface="Calibri"/>
                <a:ea typeface="Calibri Light"/>
                <a:cs typeface="Calibri Light"/>
              </a:rPr>
              <a:t>based on the intergenerational maltreatment.</a:t>
            </a:r>
          </a:p>
          <a:p>
            <a:pPr lvl="1">
              <a:lnSpc>
                <a:spcPct val="90000"/>
              </a:lnSpc>
              <a:spcBef>
                <a:spcPts val="338"/>
              </a:spcBef>
              <a:spcAft>
                <a:spcPts val="338"/>
              </a:spcAft>
              <a:buFont typeface="Courier New,monospace" panose="020B0604020202020204" pitchFamily="34" charset="0"/>
              <a:buChar char="o"/>
            </a:pPr>
            <a:r>
              <a:rPr lang="en-US" sz="2400">
                <a:latin typeface="Calibri"/>
                <a:ea typeface="Calibri Light"/>
                <a:cs typeface="Calibri Light"/>
              </a:rPr>
              <a:t>New research has begun to show that environmental factors can affect the genes of your children. </a:t>
            </a:r>
          </a:p>
          <a:p>
            <a:pPr lvl="1">
              <a:lnSpc>
                <a:spcPct val="90000"/>
              </a:lnSpc>
              <a:spcBef>
                <a:spcPts val="338"/>
              </a:spcBef>
              <a:spcAft>
                <a:spcPts val="338"/>
              </a:spcAft>
              <a:buFont typeface="Courier New,monospace" panose="020B0604020202020204" pitchFamily="34" charset="0"/>
              <a:buChar char="o"/>
            </a:pPr>
            <a:r>
              <a:rPr lang="en-US" sz="2400">
                <a:latin typeface="Calibri"/>
                <a:ea typeface="Calibri Light"/>
                <a:cs typeface="Calibri Light"/>
              </a:rPr>
              <a:t>Further, “genetic changes stemming from the trauma suffered by Holocaust survivors are capable of being passed on to their children”.</a:t>
            </a:r>
          </a:p>
          <a:p>
            <a:pPr lvl="1">
              <a:lnSpc>
                <a:spcPct val="90000"/>
              </a:lnSpc>
              <a:spcBef>
                <a:spcPts val="338"/>
              </a:spcBef>
              <a:spcAft>
                <a:spcPts val="338"/>
              </a:spcAft>
              <a:buFont typeface="Courier New,monospace" panose="020B0604020202020204" pitchFamily="34" charset="0"/>
              <a:buChar char="o"/>
            </a:pPr>
            <a:r>
              <a:rPr lang="en-US" sz="2400">
                <a:latin typeface="Calibri"/>
                <a:ea typeface="Calibri Light"/>
                <a:cs typeface="Calibri Light"/>
              </a:rPr>
              <a:t>One person’s life experience can affect subsequent generations.</a:t>
            </a:r>
            <a:endParaRPr lang="en-US" sz="2400">
              <a:latin typeface="Calibri"/>
              <a:cs typeface="Calibri Light"/>
            </a:endParaRPr>
          </a:p>
        </p:txBody>
      </p:sp>
      <p:sp>
        <p:nvSpPr>
          <p:cNvPr id="4" name="Rectangle 3">
            <a:extLst>
              <a:ext uri="{FF2B5EF4-FFF2-40B4-BE49-F238E27FC236}">
                <a16:creationId xmlns:a16="http://schemas.microsoft.com/office/drawing/2014/main" id="{16343DE0-8E2E-B49D-CEC7-1BF0C42AF8E5}"/>
              </a:ext>
            </a:extLst>
          </p:cNvPr>
          <p:cNvSpPr/>
          <p:nvPr/>
        </p:nvSpPr>
        <p:spPr>
          <a:xfrm>
            <a:off x="1837509" y="5970304"/>
            <a:ext cx="5151914" cy="207749"/>
          </a:xfrm>
          <a:prstGeom prst="rect">
            <a:avLst/>
          </a:prstGeom>
        </p:spPr>
        <p:txBody>
          <a:bodyPr wrap="square" lIns="68580" tIns="34290" rIns="68580" bIns="3429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buClr>
                <a:srgbClr val="53731D"/>
              </a:buClr>
            </a:pPr>
            <a:r>
              <a:rPr lang="en-US" sz="900" i="1"/>
              <a:t>Source: </a:t>
            </a:r>
            <a:r>
              <a:rPr lang="en-US" sz="900" i="1">
                <a:hlinkClick r:id="rId2"/>
              </a:rPr>
              <a:t>Yehuda, Daskalakis, N. P., Bierer, L. M., Bader, H. N., Klengel, T., Holsboer, F., &amp; Binder, E. B. (2016).</a:t>
            </a:r>
            <a:r>
              <a:rPr lang="en-US" sz="900" i="1"/>
              <a:t> </a:t>
            </a:r>
            <a:endParaRPr lang="en-US" sz="900" i="1">
              <a:ea typeface="Calibri"/>
              <a:cs typeface="Calibri"/>
            </a:endParaRPr>
          </a:p>
        </p:txBody>
      </p:sp>
    </p:spTree>
    <p:extLst>
      <p:ext uri="{BB962C8B-B14F-4D97-AF65-F5344CB8AC3E}">
        <p14:creationId xmlns:p14="http://schemas.microsoft.com/office/powerpoint/2010/main" val="3394190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ED922-DED4-C554-B434-AFD7CC973145}"/>
              </a:ext>
            </a:extLst>
          </p:cNvPr>
          <p:cNvSpPr>
            <a:spLocks noGrp="1"/>
          </p:cNvSpPr>
          <p:nvPr>
            <p:ph type="title"/>
          </p:nvPr>
        </p:nvSpPr>
        <p:spPr>
          <a:xfrm>
            <a:off x="1524000" y="-21684"/>
            <a:ext cx="9074330" cy="1499100"/>
          </a:xfrm>
        </p:spPr>
        <p:txBody>
          <a:bodyPr/>
          <a:lstStyle/>
          <a:p>
            <a:pPr algn="ctr"/>
            <a:r>
              <a:rPr lang="en-US" sz="4000">
                <a:ea typeface="+mj-lt"/>
                <a:cs typeface="+mj-lt"/>
              </a:rPr>
              <a:t>"I’m Not Racist, So I Don’t Need to </a:t>
            </a:r>
            <a:br>
              <a:rPr lang="en-US" sz="4000">
                <a:ea typeface="+mj-lt"/>
                <a:cs typeface="+mj-lt"/>
              </a:rPr>
            </a:br>
            <a:r>
              <a:rPr lang="en-US" sz="4000">
                <a:ea typeface="+mj-lt"/>
                <a:cs typeface="+mj-lt"/>
              </a:rPr>
              <a:t>Do Anything."</a:t>
            </a:r>
            <a:endParaRPr lang="en-US" sz="4000">
              <a:ea typeface="Calibri Light" panose="020F0302020204030204"/>
              <a:cs typeface="Calibri Light" panose="020F0302020204030204"/>
            </a:endParaRPr>
          </a:p>
        </p:txBody>
      </p:sp>
      <p:sp>
        <p:nvSpPr>
          <p:cNvPr id="3" name="Content Placeholder 2">
            <a:extLst>
              <a:ext uri="{FF2B5EF4-FFF2-40B4-BE49-F238E27FC236}">
                <a16:creationId xmlns:a16="http://schemas.microsoft.com/office/drawing/2014/main" id="{AA021048-0E4B-B68F-F3E2-5ABAB7F0FE60}"/>
              </a:ext>
            </a:extLst>
          </p:cNvPr>
          <p:cNvSpPr>
            <a:spLocks noGrp="1"/>
          </p:cNvSpPr>
          <p:nvPr>
            <p:ph idx="1"/>
          </p:nvPr>
        </p:nvSpPr>
        <p:spPr>
          <a:xfrm>
            <a:off x="1733006" y="1477416"/>
            <a:ext cx="8865324" cy="4052527"/>
          </a:xfrm>
        </p:spPr>
        <p:txBody>
          <a:bodyPr vert="horz" lIns="68580" tIns="34290" rIns="68580" bIns="34290" rtlCol="0" anchor="t">
            <a:noAutofit/>
          </a:bodyPr>
          <a:lstStyle/>
          <a:p>
            <a:r>
              <a:rPr lang="en-US" i="1">
                <a:latin typeface="Calibri"/>
                <a:ea typeface="Calibri Light"/>
                <a:cs typeface="Calibri Light"/>
              </a:rPr>
              <a:t>“If you do not experience systemic racism, you are likely benefiting from it, whether by being more generously supported by your institutions, being assumed to belong, or importantly, not bearing the significant mental and emotional burden of being subjected to racism.”</a:t>
            </a:r>
          </a:p>
          <a:p>
            <a:r>
              <a:rPr lang="en-US">
                <a:latin typeface="Calibri"/>
                <a:ea typeface="Calibri Light"/>
                <a:cs typeface="Calibri Light"/>
              </a:rPr>
              <a:t> Racist policies, interactions that create trauma and frustration only exist because those in power benefit from the oppression of the minority group. </a:t>
            </a:r>
          </a:p>
          <a:p>
            <a:r>
              <a:rPr lang="en-US">
                <a:latin typeface="Calibri"/>
                <a:ea typeface="Calibri Light"/>
                <a:cs typeface="Calibri Light"/>
              </a:rPr>
              <a:t>If you are benefiting from the oppression of others and choosing not to acknowledge and dismantle it, your compliance perpetuates the system. </a:t>
            </a:r>
          </a:p>
          <a:p>
            <a:r>
              <a:rPr lang="en-US">
                <a:latin typeface="Calibri"/>
                <a:ea typeface="Calibri Light"/>
                <a:cs typeface="Calibri Light"/>
              </a:rPr>
              <a:t>You </a:t>
            </a:r>
            <a:r>
              <a:rPr lang="en-US" b="1" i="1">
                <a:solidFill>
                  <a:srgbClr val="EA5E29"/>
                </a:solidFill>
                <a:latin typeface="Calibri"/>
                <a:ea typeface="Calibri Light"/>
                <a:cs typeface="Calibri Light"/>
              </a:rPr>
              <a:t>cannot claim to be “not racist”</a:t>
            </a:r>
            <a:r>
              <a:rPr lang="en-US">
                <a:solidFill>
                  <a:srgbClr val="C00000"/>
                </a:solidFill>
                <a:latin typeface="Calibri"/>
                <a:ea typeface="Calibri Light"/>
                <a:cs typeface="Calibri Light"/>
              </a:rPr>
              <a:t> </a:t>
            </a:r>
            <a:r>
              <a:rPr lang="en-US">
                <a:latin typeface="Calibri"/>
                <a:ea typeface="Calibri Light"/>
                <a:cs typeface="Calibri Light"/>
              </a:rPr>
              <a:t>and do nothing about it.</a:t>
            </a:r>
          </a:p>
          <a:p>
            <a:r>
              <a:rPr lang="en-US">
                <a:latin typeface="Calibri"/>
                <a:ea typeface="Calibri Light"/>
                <a:cs typeface="Calibri Light"/>
              </a:rPr>
              <a:t>We all must be actively anti-racist and take steps to combat racism in our lives.</a:t>
            </a:r>
            <a:r>
              <a:rPr lang="en-US">
                <a:latin typeface="Calibri Light"/>
                <a:ea typeface="Calibri Light"/>
                <a:cs typeface="Calibri Light"/>
              </a:rPr>
              <a:t> </a:t>
            </a:r>
          </a:p>
        </p:txBody>
      </p:sp>
      <p:sp>
        <p:nvSpPr>
          <p:cNvPr id="4" name="TextBox 3">
            <a:extLst>
              <a:ext uri="{FF2B5EF4-FFF2-40B4-BE49-F238E27FC236}">
                <a16:creationId xmlns:a16="http://schemas.microsoft.com/office/drawing/2014/main" id="{243F0E2D-1AB7-617D-F200-D5F231C6235B}"/>
              </a:ext>
            </a:extLst>
          </p:cNvPr>
          <p:cNvSpPr txBox="1"/>
          <p:nvPr/>
        </p:nvSpPr>
        <p:spPr>
          <a:xfrm>
            <a:off x="1848629" y="5870674"/>
            <a:ext cx="4795067" cy="346249"/>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900" i="1"/>
              <a:t>Source: </a:t>
            </a:r>
            <a:r>
              <a:rPr lang="en-US" sz="900" i="1">
                <a:ea typeface="+mn-lt"/>
                <a:cs typeface="+mn-lt"/>
                <a:hlinkClick r:id="rId2"/>
              </a:rPr>
              <a:t>Gosztyla ML, Kwong L, Murray NA, Williams CE, Behnke N, Curry P, et al. (2021) Responses to 10 common criticisms of anti-racism action in STEMM.</a:t>
            </a:r>
            <a:endParaRPr lang="en-US" sz="900" i="1">
              <a:ea typeface="Calibri"/>
              <a:cs typeface="Calibri"/>
            </a:endParaRPr>
          </a:p>
        </p:txBody>
      </p:sp>
    </p:spTree>
    <p:extLst>
      <p:ext uri="{BB962C8B-B14F-4D97-AF65-F5344CB8AC3E}">
        <p14:creationId xmlns:p14="http://schemas.microsoft.com/office/powerpoint/2010/main" val="18382558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0774" y="-33608"/>
            <a:ext cx="8090451" cy="1325563"/>
          </a:xfrm>
        </p:spPr>
        <p:txBody>
          <a:bodyPr/>
          <a:lstStyle/>
          <a:p>
            <a:pPr algn="ctr"/>
            <a:r>
              <a:rPr lang="en-US"/>
              <a:t>Cultural Humility</a:t>
            </a:r>
          </a:p>
        </p:txBody>
      </p:sp>
      <p:pic>
        <p:nvPicPr>
          <p:cNvPr id="4" name="K1F8krZqTK0"/>
          <p:cNvPicPr>
            <a:picLocks noGrp="1" noRot="1" noChangeAspect="1"/>
          </p:cNvPicPr>
          <p:nvPr>
            <p:ph idx="1"/>
            <a:videoFile r:link="rId1"/>
          </p:nvPr>
        </p:nvPicPr>
        <p:blipFill>
          <a:blip r:embed="rId3"/>
          <a:stretch>
            <a:fillRect/>
          </a:stretch>
        </p:blipFill>
        <p:spPr>
          <a:xfrm>
            <a:off x="2083022" y="969738"/>
            <a:ext cx="8090451" cy="4550880"/>
          </a:xfrm>
          <a:prstGeom prst="rect">
            <a:avLst/>
          </a:prstGeom>
        </p:spPr>
      </p:pic>
      <p:sp>
        <p:nvSpPr>
          <p:cNvPr id="5" name="TextBox 4"/>
          <p:cNvSpPr txBox="1"/>
          <p:nvPr/>
        </p:nvSpPr>
        <p:spPr>
          <a:xfrm>
            <a:off x="4673918" y="5800453"/>
            <a:ext cx="2580323" cy="300082"/>
          </a:xfrm>
          <a:prstGeom prst="rect">
            <a:avLst/>
          </a:prstGeom>
          <a:noFill/>
        </p:spPr>
        <p:txBody>
          <a:bodyPr wrap="square" rtlCol="0">
            <a:spAutoFit/>
          </a:bodyPr>
          <a:lstStyle/>
          <a:p>
            <a:pPr algn="ctr"/>
            <a:r>
              <a:rPr lang="en-US" sz="1350" b="1">
                <a:solidFill>
                  <a:srgbClr val="C00000"/>
                </a:solidFill>
              </a:rPr>
              <a:t>Video (3.05 min)</a:t>
            </a:r>
          </a:p>
        </p:txBody>
      </p:sp>
    </p:spTree>
    <p:extLst>
      <p:ext uri="{BB962C8B-B14F-4D97-AF65-F5344CB8AC3E}">
        <p14:creationId xmlns:p14="http://schemas.microsoft.com/office/powerpoint/2010/main" val="32233083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BF144-200E-0E47-63BE-63700384747F}"/>
              </a:ext>
            </a:extLst>
          </p:cNvPr>
          <p:cNvSpPr>
            <a:spLocks noGrp="1"/>
          </p:cNvSpPr>
          <p:nvPr>
            <p:ph type="title"/>
          </p:nvPr>
        </p:nvSpPr>
        <p:spPr>
          <a:xfrm>
            <a:off x="2071516" y="0"/>
            <a:ext cx="8090451" cy="915034"/>
          </a:xfrm>
        </p:spPr>
        <p:txBody>
          <a:bodyPr/>
          <a:lstStyle/>
          <a:p>
            <a:pPr algn="ctr"/>
            <a:r>
              <a:rPr lang="en-US">
                <a:ea typeface="Calibri Light"/>
                <a:cs typeface="Calibri Light"/>
              </a:rPr>
              <a:t>Cultural Humility </a:t>
            </a:r>
            <a:br>
              <a:rPr lang="en-US" b="1">
                <a:ea typeface="Calibri Light"/>
                <a:cs typeface="Calibri Light"/>
              </a:rPr>
            </a:br>
            <a:endParaRPr lang="en-US" sz="1650">
              <a:solidFill>
                <a:schemeClr val="tx1"/>
              </a:solidFill>
              <a:latin typeface="Calibri"/>
              <a:ea typeface="Calibri"/>
              <a:cs typeface="Calibri"/>
            </a:endParaRPr>
          </a:p>
        </p:txBody>
      </p:sp>
      <p:sp>
        <p:nvSpPr>
          <p:cNvPr id="3" name="Content Placeholder 2">
            <a:extLst>
              <a:ext uri="{FF2B5EF4-FFF2-40B4-BE49-F238E27FC236}">
                <a16:creationId xmlns:a16="http://schemas.microsoft.com/office/drawing/2014/main" id="{2C00A324-94F4-30FD-5FE5-EEDD3DF9A304}"/>
              </a:ext>
            </a:extLst>
          </p:cNvPr>
          <p:cNvSpPr>
            <a:spLocks noGrp="1"/>
          </p:cNvSpPr>
          <p:nvPr>
            <p:ph idx="1"/>
          </p:nvPr>
        </p:nvSpPr>
        <p:spPr>
          <a:xfrm>
            <a:off x="1915886" y="1828800"/>
            <a:ext cx="8752114" cy="4066903"/>
          </a:xfrm>
        </p:spPr>
        <p:txBody>
          <a:bodyPr vert="horz" lIns="68580" tIns="34290" rIns="68580" bIns="34290" rtlCol="0" anchor="t">
            <a:noAutofit/>
          </a:bodyPr>
          <a:lstStyle/>
          <a:p>
            <a:pPr marL="214313" indent="-214313"/>
            <a:r>
              <a:rPr lang="en-US" b="1">
                <a:solidFill>
                  <a:schemeClr val="tx1">
                    <a:lumMod val="95000"/>
                    <a:lumOff val="5000"/>
                  </a:schemeClr>
                </a:solidFill>
                <a:latin typeface="Calibri"/>
                <a:ea typeface="Calibri Light"/>
                <a:cs typeface="Calibri Light"/>
              </a:rPr>
              <a:t>Cultural Humility</a:t>
            </a:r>
            <a:r>
              <a:rPr lang="en-US">
                <a:solidFill>
                  <a:schemeClr val="accent2"/>
                </a:solidFill>
                <a:latin typeface="Calibri"/>
                <a:ea typeface="Calibri Light"/>
                <a:cs typeface="Calibri Light"/>
              </a:rPr>
              <a:t> </a:t>
            </a:r>
            <a:r>
              <a:rPr lang="en-US">
                <a:latin typeface="Calibri"/>
                <a:ea typeface="Calibri Light"/>
                <a:cs typeface="Calibri Light"/>
              </a:rPr>
              <a:t>is optimal for the process of decreasing bias, &amp; trauma associated with social/racial marginalization, and becoming anti-racist.</a:t>
            </a:r>
            <a:endParaRPr lang="en-US">
              <a:latin typeface="Calibri"/>
              <a:ea typeface="Calibri Light"/>
            </a:endParaRPr>
          </a:p>
          <a:p>
            <a:pPr marL="214313" indent="-214313"/>
            <a:r>
              <a:rPr lang="en-US">
                <a:latin typeface="Calibri"/>
                <a:ea typeface="Calibri Light"/>
                <a:cs typeface="Calibri Light"/>
              </a:rPr>
              <a:t>Cultural humility is a </a:t>
            </a:r>
            <a:r>
              <a:rPr lang="en-US" b="1">
                <a:solidFill>
                  <a:srgbClr val="EA5E29"/>
                </a:solidFill>
                <a:latin typeface="Calibri"/>
                <a:ea typeface="Calibri Light"/>
                <a:cs typeface="Calibri Light"/>
              </a:rPr>
              <a:t>lifelong process</a:t>
            </a:r>
            <a:r>
              <a:rPr lang="en-US">
                <a:solidFill>
                  <a:schemeClr val="accent2"/>
                </a:solidFill>
                <a:latin typeface="Calibri"/>
                <a:ea typeface="Calibri Light"/>
                <a:cs typeface="Calibri Light"/>
              </a:rPr>
              <a:t> </a:t>
            </a:r>
            <a:r>
              <a:rPr lang="en-US">
                <a:latin typeface="Calibri"/>
                <a:ea typeface="Calibri Light"/>
                <a:cs typeface="Calibri Light"/>
              </a:rPr>
              <a:t>of self-reflection and self-critique whereby the individual not only learns about another’s culture, but one starts with an examination of her/his own beliefs and cultural identities.</a:t>
            </a:r>
            <a:endParaRPr lang="en-US">
              <a:latin typeface="Calibri"/>
              <a:ea typeface="Calibri Light"/>
            </a:endParaRPr>
          </a:p>
          <a:p>
            <a:r>
              <a:rPr lang="en-US">
                <a:latin typeface="Calibri"/>
                <a:ea typeface="Calibri Light"/>
                <a:cs typeface="Calibri Light"/>
              </a:rPr>
              <a:t>Requires </a:t>
            </a:r>
            <a:r>
              <a:rPr lang="en-US" b="1">
                <a:solidFill>
                  <a:srgbClr val="EA5E29"/>
                </a:solidFill>
                <a:latin typeface="Calibri"/>
                <a:ea typeface="Calibri Light"/>
                <a:cs typeface="Calibri Light"/>
              </a:rPr>
              <a:t>critical consciousness </a:t>
            </a:r>
          </a:p>
          <a:p>
            <a:r>
              <a:rPr lang="en-US">
                <a:latin typeface="Calibri"/>
                <a:ea typeface="Calibri Light"/>
                <a:cs typeface="Calibri Light"/>
              </a:rPr>
              <a:t>Requires individuals to reflect upon their </a:t>
            </a:r>
            <a:r>
              <a:rPr lang="en-US" b="1">
                <a:solidFill>
                  <a:srgbClr val="EA5E29"/>
                </a:solidFill>
                <a:latin typeface="Calibri"/>
                <a:ea typeface="Calibri Light"/>
                <a:cs typeface="Calibri Light"/>
              </a:rPr>
              <a:t>own bias, assumptions and values</a:t>
            </a:r>
            <a:r>
              <a:rPr lang="en-US">
                <a:latin typeface="Calibri"/>
                <a:ea typeface="Calibri Light"/>
                <a:cs typeface="Calibri Light"/>
              </a:rPr>
              <a:t>. </a:t>
            </a:r>
            <a:endParaRPr lang="en-US" sz="3600"/>
          </a:p>
          <a:p>
            <a:pPr lvl="1" indent="-214313"/>
            <a:r>
              <a:rPr lang="en-US" sz="2000">
                <a:latin typeface="Calibri"/>
                <a:ea typeface="Calibri Light"/>
                <a:cs typeface="Calibri Light"/>
              </a:rPr>
              <a:t> Background and social environment </a:t>
            </a:r>
          </a:p>
          <a:p>
            <a:pPr lvl="1" indent="-214313"/>
            <a:r>
              <a:rPr lang="en-US" sz="2000" i="1">
                <a:latin typeface="Calibri"/>
                <a:ea typeface="Calibri Light"/>
                <a:cs typeface="Calibri Light"/>
              </a:rPr>
              <a:t>"How has it shaped my experiences, views, fears, anger towards others, etc.?"</a:t>
            </a:r>
          </a:p>
          <a:p>
            <a:pPr lvl="1" indent="-214313"/>
            <a:r>
              <a:rPr lang="en-US" sz="2000">
                <a:latin typeface="Calibri"/>
                <a:ea typeface="Calibri Light"/>
                <a:cs typeface="Calibri Light"/>
              </a:rPr>
              <a:t>Ongoing process that takes time</a:t>
            </a:r>
            <a:endParaRPr lang="en-US" sz="2000">
              <a:latin typeface="Calibri"/>
              <a:ea typeface="Calibri Light"/>
            </a:endParaRPr>
          </a:p>
          <a:p>
            <a:pPr marL="0" indent="0">
              <a:buNone/>
            </a:pPr>
            <a:endParaRPr lang="en-US">
              <a:latin typeface="Calibri"/>
              <a:ea typeface="Calibri Light"/>
            </a:endParaRPr>
          </a:p>
          <a:p>
            <a:endParaRPr lang="en-US">
              <a:ea typeface="Calibri Light"/>
            </a:endParaRPr>
          </a:p>
        </p:txBody>
      </p:sp>
      <p:pic>
        <p:nvPicPr>
          <p:cNvPr id="4" name="Picture 4" descr="A picture containing turner, fork&#10;&#10;Description automatically generated">
            <a:extLst>
              <a:ext uri="{FF2B5EF4-FFF2-40B4-BE49-F238E27FC236}">
                <a16:creationId xmlns:a16="http://schemas.microsoft.com/office/drawing/2014/main" id="{C28AD48F-8290-9330-6701-39F6D2904E5E}"/>
              </a:ext>
            </a:extLst>
          </p:cNvPr>
          <p:cNvPicPr>
            <a:picLocks noChangeAspect="1"/>
          </p:cNvPicPr>
          <p:nvPr/>
        </p:nvPicPr>
        <p:blipFill>
          <a:blip r:embed="rId3"/>
          <a:stretch>
            <a:fillRect/>
          </a:stretch>
        </p:blipFill>
        <p:spPr>
          <a:xfrm>
            <a:off x="9071404" y="542411"/>
            <a:ext cx="1393723" cy="1017971"/>
          </a:xfrm>
          <a:prstGeom prst="rect">
            <a:avLst/>
          </a:prstGeom>
        </p:spPr>
      </p:pic>
      <p:pic>
        <p:nvPicPr>
          <p:cNvPr id="5" name="Picture 4" descr="A picture containing turner, fork&#10;&#10;Description automatically generated">
            <a:extLst>
              <a:ext uri="{FF2B5EF4-FFF2-40B4-BE49-F238E27FC236}">
                <a16:creationId xmlns:a16="http://schemas.microsoft.com/office/drawing/2014/main" id="{D7F45B74-D549-4E87-2234-D9E8C9DAC737}"/>
              </a:ext>
            </a:extLst>
          </p:cNvPr>
          <p:cNvPicPr>
            <a:picLocks noChangeAspect="1"/>
          </p:cNvPicPr>
          <p:nvPr/>
        </p:nvPicPr>
        <p:blipFill>
          <a:blip r:embed="rId3"/>
          <a:stretch>
            <a:fillRect/>
          </a:stretch>
        </p:blipFill>
        <p:spPr>
          <a:xfrm>
            <a:off x="2030035" y="633643"/>
            <a:ext cx="1393723" cy="1017971"/>
          </a:xfrm>
          <a:prstGeom prst="rect">
            <a:avLst/>
          </a:prstGeom>
        </p:spPr>
      </p:pic>
    </p:spTree>
    <p:extLst>
      <p:ext uri="{BB962C8B-B14F-4D97-AF65-F5344CB8AC3E}">
        <p14:creationId xmlns:p14="http://schemas.microsoft.com/office/powerpoint/2010/main" val="38684317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E00BF-B6AE-4C43-A5BA-1429609785DE}"/>
              </a:ext>
            </a:extLst>
          </p:cNvPr>
          <p:cNvSpPr>
            <a:spLocks noGrp="1"/>
          </p:cNvSpPr>
          <p:nvPr>
            <p:ph type="title"/>
          </p:nvPr>
        </p:nvSpPr>
        <p:spPr>
          <a:xfrm>
            <a:off x="1766027" y="136072"/>
            <a:ext cx="8399417" cy="1105989"/>
          </a:xfrm>
        </p:spPr>
        <p:txBody>
          <a:bodyPr/>
          <a:lstStyle/>
          <a:p>
            <a:pPr algn="ctr"/>
            <a:r>
              <a:rPr lang="en-US">
                <a:solidFill>
                  <a:schemeClr val="accent2"/>
                </a:solidFill>
                <a:latin typeface="Open Sans"/>
              </a:rPr>
              <a:t>Cliff Notes: Cultural Humility</a:t>
            </a:r>
            <a:endParaRPr lang="en-US">
              <a:solidFill>
                <a:schemeClr val="accent2"/>
              </a:solidFill>
            </a:endParaRPr>
          </a:p>
        </p:txBody>
      </p:sp>
      <p:sp>
        <p:nvSpPr>
          <p:cNvPr id="3" name="Content Placeholder 2">
            <a:extLst>
              <a:ext uri="{FF2B5EF4-FFF2-40B4-BE49-F238E27FC236}">
                <a16:creationId xmlns:a16="http://schemas.microsoft.com/office/drawing/2014/main" id="{2D19498B-4BEC-408B-A327-66BD88AAE053}"/>
              </a:ext>
            </a:extLst>
          </p:cNvPr>
          <p:cNvSpPr>
            <a:spLocks noGrp="1"/>
          </p:cNvSpPr>
          <p:nvPr>
            <p:ph idx="1"/>
          </p:nvPr>
        </p:nvSpPr>
        <p:spPr>
          <a:xfrm>
            <a:off x="1811385" y="1506583"/>
            <a:ext cx="4754879" cy="4293326"/>
          </a:xfrm>
        </p:spPr>
        <p:txBody>
          <a:bodyPr/>
          <a:lstStyle/>
          <a:p>
            <a:r>
              <a:rPr lang="en-US" sz="2800">
                <a:latin typeface="Open Sans"/>
              </a:rPr>
              <a:t>It normalizes not knowing</a:t>
            </a:r>
          </a:p>
          <a:p>
            <a:r>
              <a:rPr lang="en-US" sz="2800">
                <a:latin typeface="Open Sans"/>
              </a:rPr>
              <a:t>It helps you identify with your co-workers</a:t>
            </a:r>
            <a:endParaRPr lang="en-US" sz="2800"/>
          </a:p>
          <a:p>
            <a:r>
              <a:rPr lang="en-US" sz="2800">
                <a:latin typeface="Open Sans"/>
              </a:rPr>
              <a:t>It helps you identify the needs of your “client”</a:t>
            </a:r>
            <a:endParaRPr lang="en-US" sz="2800"/>
          </a:p>
          <a:p>
            <a:r>
              <a:rPr lang="en-US" sz="2800">
                <a:latin typeface="Open Sans"/>
              </a:rPr>
              <a:t>It creates a culture of understanding that can spread beyond work</a:t>
            </a:r>
            <a:endParaRPr lang="en-US" sz="2400"/>
          </a:p>
        </p:txBody>
      </p:sp>
      <p:pic>
        <p:nvPicPr>
          <p:cNvPr id="5" name="Picture 4" descr="Diagram&#10;&#10;Description automatically generated">
            <a:extLst>
              <a:ext uri="{FF2B5EF4-FFF2-40B4-BE49-F238E27FC236}">
                <a16:creationId xmlns:a16="http://schemas.microsoft.com/office/drawing/2014/main" id="{C200D327-8A41-4F3F-8AAE-74853BAF1BC1}"/>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616862" y="1271451"/>
            <a:ext cx="4051139" cy="2898654"/>
          </a:xfrm>
          <a:prstGeom prst="rect">
            <a:avLst/>
          </a:prstGeom>
        </p:spPr>
      </p:pic>
    </p:spTree>
    <p:extLst>
      <p:ext uri="{BB962C8B-B14F-4D97-AF65-F5344CB8AC3E}">
        <p14:creationId xmlns:p14="http://schemas.microsoft.com/office/powerpoint/2010/main" val="34877589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D1709-8D18-7B89-776A-C56D77AA99E4}"/>
              </a:ext>
            </a:extLst>
          </p:cNvPr>
          <p:cNvSpPr>
            <a:spLocks noGrp="1"/>
          </p:cNvSpPr>
          <p:nvPr>
            <p:ph type="title"/>
          </p:nvPr>
        </p:nvSpPr>
        <p:spPr>
          <a:xfrm>
            <a:off x="1837510" y="174172"/>
            <a:ext cx="8697669" cy="622119"/>
          </a:xfrm>
        </p:spPr>
        <p:txBody>
          <a:bodyPr anchor="b">
            <a:normAutofit fontScale="90000"/>
          </a:bodyPr>
          <a:lstStyle/>
          <a:p>
            <a:pPr>
              <a:lnSpc>
                <a:spcPct val="90000"/>
              </a:lnSpc>
            </a:pPr>
            <a:r>
              <a:rPr lang="en-US" sz="3600">
                <a:ea typeface="Calibri Light"/>
                <a:cs typeface="Calibri Light"/>
              </a:rPr>
              <a:t>The Ties That Bind Us: Empathy &amp; Cultural Humility </a:t>
            </a:r>
          </a:p>
        </p:txBody>
      </p:sp>
      <p:sp>
        <p:nvSpPr>
          <p:cNvPr id="3" name="Content Placeholder 2">
            <a:extLst>
              <a:ext uri="{FF2B5EF4-FFF2-40B4-BE49-F238E27FC236}">
                <a16:creationId xmlns:a16="http://schemas.microsoft.com/office/drawing/2014/main" id="{C4680D28-9B83-BD77-BB65-20326CC3D5EF}"/>
              </a:ext>
            </a:extLst>
          </p:cNvPr>
          <p:cNvSpPr>
            <a:spLocks noGrp="1"/>
          </p:cNvSpPr>
          <p:nvPr>
            <p:ph idx="1"/>
          </p:nvPr>
        </p:nvSpPr>
        <p:spPr>
          <a:xfrm>
            <a:off x="4415247" y="918217"/>
            <a:ext cx="6026331" cy="4431552"/>
          </a:xfrm>
        </p:spPr>
        <p:txBody>
          <a:bodyPr vert="horz" lIns="68580" tIns="34290" rIns="68580" bIns="34290" rtlCol="0" anchor="t">
            <a:normAutofit/>
          </a:bodyPr>
          <a:lstStyle/>
          <a:p>
            <a:pPr marL="0" indent="0">
              <a:lnSpc>
                <a:spcPct val="90000"/>
              </a:lnSpc>
              <a:buNone/>
            </a:pPr>
            <a:r>
              <a:rPr lang="en-US" b="1">
                <a:latin typeface="Calibri"/>
                <a:ea typeface="Calibri Light"/>
                <a:cs typeface="Calibri Light"/>
              </a:rPr>
              <a:t>“Cultural humility and empathy are inextricably tied.”</a:t>
            </a:r>
          </a:p>
          <a:p>
            <a:pPr marL="0" indent="0">
              <a:lnSpc>
                <a:spcPct val="90000"/>
              </a:lnSpc>
              <a:spcBef>
                <a:spcPts val="0"/>
              </a:spcBef>
              <a:buNone/>
            </a:pPr>
            <a:endParaRPr lang="en-US" b="1">
              <a:latin typeface="Calibri"/>
              <a:ea typeface="Calibri Light"/>
              <a:cs typeface="Calibri Light"/>
            </a:endParaRPr>
          </a:p>
          <a:p>
            <a:pPr>
              <a:lnSpc>
                <a:spcPct val="90000"/>
              </a:lnSpc>
              <a:spcBef>
                <a:spcPts val="0"/>
              </a:spcBef>
              <a:buFont typeface="Arial"/>
              <a:buChar char="•"/>
            </a:pPr>
            <a:r>
              <a:rPr lang="en-US">
                <a:latin typeface="Calibri"/>
                <a:ea typeface="Calibri Light"/>
                <a:cs typeface="Calibri Light"/>
              </a:rPr>
              <a:t>Working with diverse people requires both empathy and cultural humility. </a:t>
            </a:r>
          </a:p>
          <a:p>
            <a:pPr>
              <a:lnSpc>
                <a:spcPct val="90000"/>
              </a:lnSpc>
              <a:spcBef>
                <a:spcPts val="0"/>
              </a:spcBef>
              <a:buFont typeface="Arial"/>
              <a:buChar char="•"/>
            </a:pPr>
            <a:r>
              <a:rPr lang="en-US">
                <a:latin typeface="Calibri"/>
                <a:ea typeface="Calibri Light"/>
                <a:cs typeface="Calibri Light"/>
              </a:rPr>
              <a:t>Practitioners and administers equally must be willing to take on the tenets of both empathy and cultural humility.</a:t>
            </a:r>
          </a:p>
          <a:p>
            <a:pPr>
              <a:lnSpc>
                <a:spcPct val="90000"/>
              </a:lnSpc>
              <a:spcBef>
                <a:spcPts val="0"/>
              </a:spcBef>
              <a:buFont typeface="Arial"/>
              <a:buChar char="•"/>
            </a:pPr>
            <a:r>
              <a:rPr lang="en-US">
                <a:latin typeface="Calibri"/>
                <a:ea typeface="Calibri Light"/>
                <a:cs typeface="Calibri Light"/>
              </a:rPr>
              <a:t>They must engage in the practice of becoming cultural learner, exposing themselves to embarrassment, and accessing their own vulnerability.</a:t>
            </a:r>
          </a:p>
          <a:p>
            <a:pPr>
              <a:lnSpc>
                <a:spcPct val="90000"/>
              </a:lnSpc>
              <a:spcBef>
                <a:spcPts val="0"/>
              </a:spcBef>
              <a:buFont typeface="Arial"/>
              <a:buChar char="•"/>
            </a:pPr>
            <a:endParaRPr lang="en-US">
              <a:latin typeface="Calibri"/>
              <a:ea typeface="Calibri Light"/>
              <a:cs typeface="Calibri Light"/>
            </a:endParaRPr>
          </a:p>
          <a:p>
            <a:pPr marL="0" indent="0">
              <a:lnSpc>
                <a:spcPct val="90000"/>
              </a:lnSpc>
              <a:spcBef>
                <a:spcPts val="0"/>
              </a:spcBef>
              <a:buNone/>
            </a:pPr>
            <a:r>
              <a:rPr lang="en-US" b="1">
                <a:latin typeface="Calibri"/>
                <a:ea typeface="Calibri Light"/>
                <a:cs typeface="Calibri Light"/>
              </a:rPr>
              <a:t>In order to move forward, we must...</a:t>
            </a:r>
          </a:p>
          <a:p>
            <a:pPr>
              <a:lnSpc>
                <a:spcPct val="90000"/>
              </a:lnSpc>
              <a:spcBef>
                <a:spcPts val="0"/>
              </a:spcBef>
            </a:pPr>
            <a:r>
              <a:rPr lang="en-US">
                <a:latin typeface="Calibri"/>
                <a:ea typeface="Calibri Light"/>
                <a:cs typeface="Calibri Light"/>
              </a:rPr>
              <a:t>Practice continual critical self-reflection</a:t>
            </a:r>
          </a:p>
          <a:p>
            <a:pPr>
              <a:lnSpc>
                <a:spcPct val="90000"/>
              </a:lnSpc>
              <a:spcBef>
                <a:spcPts val="0"/>
              </a:spcBef>
            </a:pPr>
            <a:r>
              <a:rPr lang="en-US">
                <a:latin typeface="Calibri"/>
                <a:ea typeface="Calibri Light"/>
                <a:cs typeface="Calibri Light"/>
              </a:rPr>
              <a:t>Create safe space that allows for a change in paradigm</a:t>
            </a:r>
          </a:p>
          <a:p>
            <a:pPr>
              <a:lnSpc>
                <a:spcPct val="90000"/>
              </a:lnSpc>
              <a:spcBef>
                <a:spcPts val="0"/>
              </a:spcBef>
            </a:pPr>
            <a:r>
              <a:rPr lang="en-US">
                <a:latin typeface="Calibri"/>
                <a:ea typeface="Calibri Light"/>
                <a:cs typeface="Calibri Light"/>
              </a:rPr>
              <a:t>Engage in DEE and not DEI</a:t>
            </a:r>
          </a:p>
        </p:txBody>
      </p:sp>
      <p:pic>
        <p:nvPicPr>
          <p:cNvPr id="4" name="Picture 4">
            <a:extLst>
              <a:ext uri="{FF2B5EF4-FFF2-40B4-BE49-F238E27FC236}">
                <a16:creationId xmlns:a16="http://schemas.microsoft.com/office/drawing/2014/main" id="{777334F1-80B9-5744-E994-BAF11A272A8B}"/>
              </a:ext>
            </a:extLst>
          </p:cNvPr>
          <p:cNvPicPr>
            <a:picLocks noChangeAspect="1"/>
          </p:cNvPicPr>
          <p:nvPr/>
        </p:nvPicPr>
        <p:blipFill rotWithShape="1">
          <a:blip r:embed="rId2"/>
          <a:srcRect l="55421" r="15936"/>
          <a:stretch/>
        </p:blipFill>
        <p:spPr>
          <a:xfrm>
            <a:off x="1656823" y="918218"/>
            <a:ext cx="2607505" cy="5143493"/>
          </a:xfrm>
          <a:prstGeom prst="rect">
            <a:avLst/>
          </a:prstGeom>
          <a:effectLst/>
        </p:spPr>
      </p:pic>
    </p:spTree>
    <p:extLst>
      <p:ext uri="{BB962C8B-B14F-4D97-AF65-F5344CB8AC3E}">
        <p14:creationId xmlns:p14="http://schemas.microsoft.com/office/powerpoint/2010/main" val="28908625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3389" y="86453"/>
            <a:ext cx="9074611" cy="1112750"/>
          </a:xfrm>
        </p:spPr>
        <p:txBody>
          <a:bodyPr/>
          <a:lstStyle/>
          <a:p>
            <a:pPr algn="ctr"/>
            <a:r>
              <a:rPr lang="en-US"/>
              <a:t>The Ties That Bind Us: Empathy &amp; Cultural Humility</a:t>
            </a:r>
          </a:p>
        </p:txBody>
      </p:sp>
      <p:sp>
        <p:nvSpPr>
          <p:cNvPr id="3" name="Content Placeholder 2"/>
          <p:cNvSpPr>
            <a:spLocks noGrp="1"/>
          </p:cNvSpPr>
          <p:nvPr>
            <p:ph idx="1"/>
          </p:nvPr>
        </p:nvSpPr>
        <p:spPr>
          <a:xfrm>
            <a:off x="1698171" y="1349829"/>
            <a:ext cx="5294810" cy="4511040"/>
          </a:xfrm>
        </p:spPr>
        <p:txBody>
          <a:bodyPr/>
          <a:lstStyle/>
          <a:p>
            <a:pPr algn="ctr"/>
            <a:r>
              <a:rPr lang="en-US" sz="2400" b="1">
                <a:solidFill>
                  <a:srgbClr val="002060"/>
                </a:solidFill>
                <a:latin typeface="Arial" panose="020B0604020202020204" pitchFamily="34" charset="0"/>
              </a:rPr>
              <a:t>“</a:t>
            </a:r>
            <a:r>
              <a:rPr lang="en-US" sz="2400" b="1">
                <a:solidFill>
                  <a:srgbClr val="002060"/>
                </a:solidFill>
              </a:rPr>
              <a:t>Cultural humility and empathy are inextricably tied.”</a:t>
            </a:r>
          </a:p>
          <a:p>
            <a:r>
              <a:rPr lang="en-US" sz="2400">
                <a:solidFill>
                  <a:srgbClr val="333333"/>
                </a:solidFill>
              </a:rPr>
              <a:t>Working with diverse people requires both empathy and cultural humility. </a:t>
            </a:r>
          </a:p>
          <a:p>
            <a:r>
              <a:rPr lang="en-US" sz="2400">
                <a:solidFill>
                  <a:srgbClr val="333333"/>
                </a:solidFill>
              </a:rPr>
              <a:t>Practitioners and administers equally have to be willing to take on the tenets of both empathy and cultural humility.</a:t>
            </a:r>
          </a:p>
          <a:p>
            <a:r>
              <a:rPr lang="en-US" sz="2400">
                <a:solidFill>
                  <a:srgbClr val="333333"/>
                </a:solidFill>
              </a:rPr>
              <a:t>They must engage in the practice of becoming cultural learner, exposing themselves to embarrassment, and accessing their own vulnerability.</a:t>
            </a:r>
          </a:p>
          <a:p>
            <a:endParaRPr lang="en-US" sz="1500">
              <a:solidFill>
                <a:srgbClr val="333333"/>
              </a:solidFill>
            </a:endParaRPr>
          </a:p>
          <a:p>
            <a:endParaRPr lang="en-US" sz="1500"/>
          </a:p>
        </p:txBody>
      </p:sp>
      <p:sp>
        <p:nvSpPr>
          <p:cNvPr id="5" name="TextBox 4"/>
          <p:cNvSpPr txBox="1"/>
          <p:nvPr/>
        </p:nvSpPr>
        <p:spPr>
          <a:xfrm>
            <a:off x="6992981" y="1793968"/>
            <a:ext cx="3675018" cy="2862322"/>
          </a:xfrm>
          <a:prstGeom prst="rect">
            <a:avLst/>
          </a:prstGeom>
          <a:noFill/>
        </p:spPr>
        <p:txBody>
          <a:bodyPr wrap="square" rtlCol="0">
            <a:spAutoFit/>
          </a:bodyPr>
          <a:lstStyle/>
          <a:p>
            <a:pPr defTabSz="685800">
              <a:defRPr/>
            </a:pPr>
            <a:r>
              <a:rPr lang="en-US" sz="2000" b="1">
                <a:solidFill>
                  <a:srgbClr val="C00000"/>
                </a:solidFill>
              </a:rPr>
              <a:t> In order to move forward, we must:</a:t>
            </a:r>
          </a:p>
          <a:p>
            <a:pPr defTabSz="685800">
              <a:defRPr/>
            </a:pPr>
            <a:r>
              <a:rPr lang="en-US" sz="2000">
                <a:solidFill>
                  <a:prstClr val="black"/>
                </a:solidFill>
              </a:rPr>
              <a:t>--Practice continual critical self-reflection.</a:t>
            </a:r>
          </a:p>
          <a:p>
            <a:pPr defTabSz="685800">
              <a:defRPr/>
            </a:pPr>
            <a:endParaRPr lang="en-US" sz="2000">
              <a:solidFill>
                <a:prstClr val="black"/>
              </a:solidFill>
            </a:endParaRPr>
          </a:p>
          <a:p>
            <a:pPr defTabSz="685800">
              <a:defRPr/>
            </a:pPr>
            <a:r>
              <a:rPr lang="en-US" sz="2000">
                <a:solidFill>
                  <a:prstClr val="black"/>
                </a:solidFill>
              </a:rPr>
              <a:t>--Create safe space that allows for a change in paradigm. </a:t>
            </a:r>
          </a:p>
          <a:p>
            <a:pPr defTabSz="685800">
              <a:defRPr/>
            </a:pPr>
            <a:endParaRPr lang="en-US" sz="2000">
              <a:solidFill>
                <a:prstClr val="black"/>
              </a:solidFill>
            </a:endParaRPr>
          </a:p>
          <a:p>
            <a:pPr defTabSz="685800">
              <a:defRPr/>
            </a:pPr>
            <a:r>
              <a:rPr lang="en-US" sz="2000">
                <a:solidFill>
                  <a:prstClr val="black"/>
                </a:solidFill>
              </a:rPr>
              <a:t>--Engage in DEE and not DEI.</a:t>
            </a:r>
          </a:p>
        </p:txBody>
      </p:sp>
    </p:spTree>
    <p:extLst>
      <p:ext uri="{BB962C8B-B14F-4D97-AF65-F5344CB8AC3E}">
        <p14:creationId xmlns:p14="http://schemas.microsoft.com/office/powerpoint/2010/main" val="2460694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1579958"/>
            <a:ext cx="6858000" cy="3702906"/>
          </a:xfrm>
          <a:prstGeom prst="rect">
            <a:avLst/>
          </a:prstGeom>
        </p:spPr>
      </p:pic>
      <p:sp>
        <p:nvSpPr>
          <p:cNvPr id="3" name="Footer Placeholder 2"/>
          <p:cNvSpPr>
            <a:spLocks noGrp="1"/>
          </p:cNvSpPr>
          <p:nvPr>
            <p:ph type="ftr" sz="quarter" idx="4294967295"/>
          </p:nvPr>
        </p:nvSpPr>
        <p:spPr>
          <a:xfrm>
            <a:off x="7239000" y="5260026"/>
            <a:ext cx="3086100" cy="273844"/>
          </a:xfrm>
          <a:prstGeom prst="rect">
            <a:avLst/>
          </a:prstGeom>
        </p:spPr>
        <p:txBody>
          <a:bodyPr vert="horz" lIns="68580" tIns="34290" rIns="68580" bIns="34290" rtlCol="0" anchor="ctr"/>
          <a:lstStyle>
            <a:defPPr>
              <a:defRPr lang="en-US"/>
            </a:defPPr>
            <a:lvl1pPr algn="ctr" defTabSz="342900" rtl="0" eaLnBrk="0" fontAlgn="base" hangingPunct="0">
              <a:spcBef>
                <a:spcPct val="0"/>
              </a:spcBef>
              <a:spcAft>
                <a:spcPct val="0"/>
              </a:spcAft>
              <a:defRPr sz="900" kern="1200">
                <a:solidFill>
                  <a:schemeClr val="tx1">
                    <a:tint val="75000"/>
                  </a:schemeClr>
                </a:solidFill>
                <a:latin typeface="Calibri" charset="0"/>
                <a:ea typeface="MS PGothic" charset="-128"/>
                <a:cs typeface="+mn-cs"/>
              </a:defRPr>
            </a:lvl1pPr>
            <a:lvl2pPr marL="342900" algn="l" defTabSz="342900" rtl="0" eaLnBrk="0" fontAlgn="base" hangingPunct="0">
              <a:spcBef>
                <a:spcPct val="0"/>
              </a:spcBef>
              <a:spcAft>
                <a:spcPct val="0"/>
              </a:spcAft>
              <a:defRPr kern="1200">
                <a:solidFill>
                  <a:schemeClr val="tx1"/>
                </a:solidFill>
                <a:latin typeface="Calibri" charset="0"/>
                <a:ea typeface="MS PGothic" charset="-128"/>
                <a:cs typeface="+mn-cs"/>
              </a:defRPr>
            </a:lvl2pPr>
            <a:lvl3pPr marL="685800" algn="l" defTabSz="342900" rtl="0" eaLnBrk="0" fontAlgn="base" hangingPunct="0">
              <a:spcBef>
                <a:spcPct val="0"/>
              </a:spcBef>
              <a:spcAft>
                <a:spcPct val="0"/>
              </a:spcAft>
              <a:defRPr kern="1200">
                <a:solidFill>
                  <a:schemeClr val="tx1"/>
                </a:solidFill>
                <a:latin typeface="Calibri" charset="0"/>
                <a:ea typeface="MS PGothic" charset="-128"/>
                <a:cs typeface="+mn-cs"/>
              </a:defRPr>
            </a:lvl3pPr>
            <a:lvl4pPr marL="1028700" algn="l" defTabSz="342900" rtl="0" eaLnBrk="0" fontAlgn="base" hangingPunct="0">
              <a:spcBef>
                <a:spcPct val="0"/>
              </a:spcBef>
              <a:spcAft>
                <a:spcPct val="0"/>
              </a:spcAft>
              <a:defRPr kern="1200">
                <a:solidFill>
                  <a:schemeClr val="tx1"/>
                </a:solidFill>
                <a:latin typeface="Calibri" charset="0"/>
                <a:ea typeface="MS PGothic" charset="-128"/>
                <a:cs typeface="+mn-cs"/>
              </a:defRPr>
            </a:lvl4pPr>
            <a:lvl5pPr marL="1371600" algn="l" defTabSz="342900" rtl="0" eaLnBrk="0" fontAlgn="base" hangingPunct="0">
              <a:spcBef>
                <a:spcPct val="0"/>
              </a:spcBef>
              <a:spcAft>
                <a:spcPct val="0"/>
              </a:spcAft>
              <a:defRPr kern="1200">
                <a:solidFill>
                  <a:schemeClr val="tx1"/>
                </a:solidFill>
                <a:latin typeface="Calibri" charset="0"/>
                <a:ea typeface="MS PGothic" charset="-128"/>
                <a:cs typeface="+mn-cs"/>
              </a:defRPr>
            </a:lvl5pPr>
            <a:lvl6pPr marL="1714500" algn="l" defTabSz="685800" rtl="0" eaLnBrk="1" latinLnBrk="0" hangingPunct="1">
              <a:defRPr kern="1200">
                <a:solidFill>
                  <a:schemeClr val="tx1"/>
                </a:solidFill>
                <a:latin typeface="Calibri" charset="0"/>
                <a:ea typeface="MS PGothic" charset="-128"/>
                <a:cs typeface="+mn-cs"/>
              </a:defRPr>
            </a:lvl6pPr>
            <a:lvl7pPr marL="2057400" algn="l" defTabSz="685800" rtl="0" eaLnBrk="1" latinLnBrk="0" hangingPunct="1">
              <a:defRPr kern="1200">
                <a:solidFill>
                  <a:schemeClr val="tx1"/>
                </a:solidFill>
                <a:latin typeface="Calibri" charset="0"/>
                <a:ea typeface="MS PGothic" charset="-128"/>
                <a:cs typeface="+mn-cs"/>
              </a:defRPr>
            </a:lvl7pPr>
            <a:lvl8pPr marL="2400300" algn="l" defTabSz="685800" rtl="0" eaLnBrk="1" latinLnBrk="0" hangingPunct="1">
              <a:defRPr kern="1200">
                <a:solidFill>
                  <a:schemeClr val="tx1"/>
                </a:solidFill>
                <a:latin typeface="Calibri" charset="0"/>
                <a:ea typeface="MS PGothic" charset="-128"/>
                <a:cs typeface="+mn-cs"/>
              </a:defRPr>
            </a:lvl8pPr>
            <a:lvl9pPr marL="2743200" algn="l" defTabSz="685800" rtl="0" eaLnBrk="1" latinLnBrk="0" hangingPunct="1">
              <a:defRPr kern="1200">
                <a:solidFill>
                  <a:schemeClr val="tx1"/>
                </a:solidFill>
                <a:latin typeface="Calibri" charset="0"/>
                <a:ea typeface="MS PGothic" charset="-128"/>
                <a:cs typeface="+mn-cs"/>
              </a:defRPr>
            </a:lvl9pPr>
          </a:lstStyle>
          <a:p>
            <a:r>
              <a:rPr lang="it-IT"/>
              <a:t>2022 (c) Pierluigi Mancini PhD</a:t>
            </a:r>
            <a:endParaRPr lang="en-US"/>
          </a:p>
        </p:txBody>
      </p:sp>
      <p:sp>
        <p:nvSpPr>
          <p:cNvPr id="4" name="Slide Number Placeholder 3">
            <a:extLst>
              <a:ext uri="{FF2B5EF4-FFF2-40B4-BE49-F238E27FC236}">
                <a16:creationId xmlns:a16="http://schemas.microsoft.com/office/drawing/2014/main" id="{CDE59927-12D1-495D-995B-F1CE9BFDBD0B}"/>
              </a:ext>
            </a:extLst>
          </p:cNvPr>
          <p:cNvSpPr>
            <a:spLocks noGrp="1"/>
          </p:cNvSpPr>
          <p:nvPr>
            <p:ph type="sldNum" sz="quarter" idx="12"/>
          </p:nvPr>
        </p:nvSpPr>
        <p:spPr/>
        <p:txBody>
          <a:bodyPr/>
          <a:lstStyle/>
          <a:p>
            <a:fld id="{028F8492-655F-404A-9813-08DC4FC80363}" type="slidenum">
              <a:rPr lang="en-US" smtClean="0"/>
              <a:t>7</a:t>
            </a:fld>
            <a:endParaRPr lang="en-US"/>
          </a:p>
        </p:txBody>
      </p:sp>
    </p:spTree>
    <p:extLst>
      <p:ext uri="{BB962C8B-B14F-4D97-AF65-F5344CB8AC3E}">
        <p14:creationId xmlns:p14="http://schemas.microsoft.com/office/powerpoint/2010/main" val="36102087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CDCFAE6-4911-47B9-8549-693E76FE0733}"/>
              </a:ext>
            </a:extLst>
          </p:cNvPr>
          <p:cNvSpPr txBox="1">
            <a:spLocks noGrp="1"/>
          </p:cNvSpPr>
          <p:nvPr>
            <p:ph type="title" idx="4294967295"/>
          </p:nvPr>
        </p:nvSpPr>
        <p:spPr>
          <a:xfrm>
            <a:off x="1981200" y="467123"/>
            <a:ext cx="8229600" cy="4450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defRPr/>
            </a:pPr>
            <a:r>
              <a:rPr lang="en-US" sz="4000" b="1">
                <a:solidFill>
                  <a:srgbClr val="EA5E29"/>
                </a:solidFill>
                <a:ea typeface="MS PGothic" charset="-128"/>
                <a:cs typeface="+mn-cs"/>
              </a:rPr>
              <a:t>Resources</a:t>
            </a:r>
          </a:p>
        </p:txBody>
      </p:sp>
      <p:sp>
        <p:nvSpPr>
          <p:cNvPr id="2" name="TextBox 1">
            <a:extLst>
              <a:ext uri="{FF2B5EF4-FFF2-40B4-BE49-F238E27FC236}">
                <a16:creationId xmlns:a16="http://schemas.microsoft.com/office/drawing/2014/main" id="{6B61E03F-6C09-4DDE-884F-30B28107A8F5}"/>
              </a:ext>
            </a:extLst>
          </p:cNvPr>
          <p:cNvSpPr txBox="1"/>
          <p:nvPr/>
        </p:nvSpPr>
        <p:spPr>
          <a:xfrm>
            <a:off x="714432" y="1217914"/>
            <a:ext cx="6411587" cy="2469907"/>
          </a:xfrm>
          <a:prstGeom prst="rect">
            <a:avLst/>
          </a:prstGeom>
          <a:noFill/>
        </p:spPr>
        <p:txBody>
          <a:bodyPr wrap="square" lIns="91440" tIns="45720" rIns="91440" bIns="45720" rtlCol="0" anchor="t">
            <a:spAutoFit/>
          </a:bodyPr>
          <a:lstStyle/>
          <a:p>
            <a:pPr>
              <a:lnSpc>
                <a:spcPct val="90000"/>
              </a:lnSpc>
            </a:pPr>
            <a:endParaRPr lang="en-US" sz="700" b="1" dirty="0">
              <a:cs typeface="Calibri"/>
            </a:endParaRPr>
          </a:p>
          <a:p>
            <a:pPr>
              <a:lnSpc>
                <a:spcPct val="90000"/>
              </a:lnSpc>
            </a:pPr>
            <a:r>
              <a:rPr lang="en-US" sz="1600" b="1" dirty="0"/>
              <a:t>National Council Equity Climate Assessment </a:t>
            </a:r>
            <a:endParaRPr lang="en-US" sz="1600" b="1">
              <a:cs typeface="Calibri" panose="020F0502020204030204"/>
            </a:endParaRPr>
          </a:p>
          <a:p>
            <a:pPr>
              <a:lnSpc>
                <a:spcPct val="90000"/>
              </a:lnSpc>
            </a:pPr>
            <a:r>
              <a:rPr lang="en-US" sz="1600" dirty="0">
                <a:hlinkClick r:id="rId2"/>
              </a:rPr>
              <a:t>https://www.thenationalcouncil.org/wp-content/uploads/2020/11/TI-ROC-Equity-Climate-Assessment_FINAL.pdf?daf=375ateTbd56</a:t>
            </a:r>
            <a:endParaRPr lang="en-US" sz="1600">
              <a:cs typeface="Calibri"/>
            </a:endParaRPr>
          </a:p>
          <a:p>
            <a:pPr>
              <a:lnSpc>
                <a:spcPct val="90000"/>
              </a:lnSpc>
            </a:pPr>
            <a:endParaRPr lang="en-US" sz="1600" b="1" dirty="0">
              <a:cs typeface="Calibri"/>
            </a:endParaRPr>
          </a:p>
          <a:p>
            <a:pPr>
              <a:lnSpc>
                <a:spcPct val="90000"/>
              </a:lnSpc>
            </a:pPr>
            <a:r>
              <a:rPr lang="en-US" sz="1600" dirty="0">
                <a:cs typeface="Calibri Light"/>
                <a:hlinkClick r:id="rId3"/>
              </a:rPr>
              <a:t>Furthering the Wellbeing of Black, Indigenous &amp; People of Color through Integrated Care</a:t>
            </a:r>
            <a:r>
              <a:rPr lang="en-US" sz="1600" dirty="0">
                <a:cs typeface="Calibri Light"/>
              </a:rPr>
              <a:t> (Blog Post)</a:t>
            </a:r>
          </a:p>
          <a:p>
            <a:pPr>
              <a:lnSpc>
                <a:spcPct val="90000"/>
              </a:lnSpc>
            </a:pPr>
            <a:endParaRPr lang="en-US" sz="1600" b="1" dirty="0">
              <a:cs typeface="Calibri"/>
            </a:endParaRPr>
          </a:p>
          <a:p>
            <a:pPr>
              <a:lnSpc>
                <a:spcPct val="90000"/>
              </a:lnSpc>
            </a:pPr>
            <a:r>
              <a:rPr lang="en-US" sz="1600" b="1" dirty="0">
                <a:ea typeface="+mn-lt"/>
                <a:cs typeface="+mn-lt"/>
              </a:rPr>
              <a:t>Racial Equity Tools</a:t>
            </a:r>
            <a:endParaRPr lang="en-US" sz="1600">
              <a:ea typeface="+mn-lt"/>
              <a:cs typeface="+mn-lt"/>
            </a:endParaRPr>
          </a:p>
          <a:p>
            <a:pPr>
              <a:lnSpc>
                <a:spcPct val="90000"/>
              </a:lnSpc>
            </a:pPr>
            <a:r>
              <a:rPr lang="en-US" sz="1600" dirty="0">
                <a:ea typeface="+mn-lt"/>
                <a:cs typeface="+mn-lt"/>
                <a:hlinkClick r:id="rId4"/>
              </a:rPr>
              <a:t>https://www.racialequitytools.org/</a:t>
            </a:r>
            <a:endParaRPr lang="en-US" sz="1600">
              <a:ea typeface="+mn-lt"/>
              <a:cs typeface="+mn-lt"/>
            </a:endParaRPr>
          </a:p>
          <a:p>
            <a:pPr>
              <a:lnSpc>
                <a:spcPct val="90000"/>
              </a:lnSpc>
            </a:pPr>
            <a:endParaRPr lang="en-US" sz="1400" dirty="0"/>
          </a:p>
          <a:p>
            <a:endParaRPr lang="en-US" sz="600" dirty="0">
              <a:hlinkClick r:id="" action="ppaction://noaction"/>
            </a:endParaRPr>
          </a:p>
        </p:txBody>
      </p:sp>
      <p:pic>
        <p:nvPicPr>
          <p:cNvPr id="6" name="Picture 5">
            <a:hlinkClick r:id="rId5"/>
            <a:extLst>
              <a:ext uri="{FF2B5EF4-FFF2-40B4-BE49-F238E27FC236}">
                <a16:creationId xmlns:a16="http://schemas.microsoft.com/office/drawing/2014/main" id="{2C6AE1F9-F37D-47FA-BC94-227806278CF4}"/>
              </a:ext>
            </a:extLst>
          </p:cNvPr>
          <p:cNvPicPr>
            <a:picLocks noChangeAspect="1"/>
          </p:cNvPicPr>
          <p:nvPr/>
        </p:nvPicPr>
        <p:blipFill>
          <a:blip r:embed="rId6"/>
          <a:stretch>
            <a:fillRect/>
          </a:stretch>
        </p:blipFill>
        <p:spPr>
          <a:xfrm>
            <a:off x="8469808" y="897976"/>
            <a:ext cx="2439274" cy="1552596"/>
          </a:xfrm>
          <a:prstGeom prst="rect">
            <a:avLst/>
          </a:prstGeom>
        </p:spPr>
      </p:pic>
      <p:sp>
        <p:nvSpPr>
          <p:cNvPr id="8" name="TextBox 7">
            <a:extLst>
              <a:ext uri="{FF2B5EF4-FFF2-40B4-BE49-F238E27FC236}">
                <a16:creationId xmlns:a16="http://schemas.microsoft.com/office/drawing/2014/main" id="{7B64A992-4AD4-4BD8-8D5A-C8FC8BC176D7}"/>
              </a:ext>
            </a:extLst>
          </p:cNvPr>
          <p:cNvSpPr txBox="1"/>
          <p:nvPr/>
        </p:nvSpPr>
        <p:spPr>
          <a:xfrm>
            <a:off x="8235402" y="2368572"/>
            <a:ext cx="2798732" cy="807913"/>
          </a:xfrm>
          <a:prstGeom prst="rect">
            <a:avLst/>
          </a:prstGeom>
          <a:noFill/>
        </p:spPr>
        <p:txBody>
          <a:bodyPr wrap="square">
            <a:spAutoFit/>
          </a:bodyPr>
          <a:lstStyle/>
          <a:p>
            <a:pPr algn="ctr"/>
            <a:endParaRPr lang="en-US" sz="1050" b="1">
              <a:highlight>
                <a:srgbClr val="FFFF00"/>
              </a:highlight>
              <a:latin typeface="Calibri Light"/>
              <a:cs typeface="Calibri Light"/>
            </a:endParaRPr>
          </a:p>
          <a:p>
            <a:pPr algn="ctr"/>
            <a:r>
              <a:rPr lang="en-US" sz="1200" b="1">
                <a:latin typeface="Calibri Light"/>
                <a:cs typeface="Calibri Light"/>
                <a:hlinkClick r:id="rId5"/>
              </a:rPr>
              <a:t>Access for Everyone: A Toolkit for Addressing Health Equity &amp; Racial Justice within Integrated Care Settings</a:t>
            </a:r>
            <a:endParaRPr lang="en-US" sz="1200" b="1">
              <a:latin typeface="Calibri Light"/>
              <a:cs typeface="Calibri Light"/>
            </a:endParaRPr>
          </a:p>
        </p:txBody>
      </p:sp>
      <p:sp>
        <p:nvSpPr>
          <p:cNvPr id="7" name="Content Placeholder 2">
            <a:extLst>
              <a:ext uri="{FF2B5EF4-FFF2-40B4-BE49-F238E27FC236}">
                <a16:creationId xmlns:a16="http://schemas.microsoft.com/office/drawing/2014/main" id="{2C812F27-87D9-47B2-BC63-19133108A9E0}"/>
              </a:ext>
            </a:extLst>
          </p:cNvPr>
          <p:cNvSpPr txBox="1">
            <a:spLocks/>
          </p:cNvSpPr>
          <p:nvPr/>
        </p:nvSpPr>
        <p:spPr bwMode="auto">
          <a:xfrm>
            <a:off x="829855" y="3686449"/>
            <a:ext cx="7259477" cy="2269353"/>
          </a:xfrm>
          <a:prstGeom prst="rect">
            <a:avLst/>
          </a:prstGeom>
          <a:solidFill>
            <a:srgbClr val="E8E0D1"/>
          </a:solid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9525">
                <a:solidFill>
                  <a:srgbClr val="000000"/>
                </a:solidFill>
                <a:miter lim="800000"/>
                <a:headEnd/>
                <a:tailEnd/>
              </a14:hiddenLine>
            </a:ext>
            <a:ext uri="{FAA26D3D-D897-4be2-8F04-BA451C77F1D7}">
              <ma14:placeholderFlag xmlns:lc="http://schemas.openxmlformats.org/drawingml/2006/lockedCanvas" xmlns:ma14="http://schemas.microsoft.com/office/mac/drawingml/2011/main" xmlns="" val="1"/>
            </a:ext>
          </a:extLst>
        </p:spPr>
        <p:txBody>
          <a:bodyPr vert="horz" wrap="square" lIns="68580" tIns="34290" rIns="68580" bIns="34290" numCol="1" anchor="ctr"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57175" lvl="1" algn="ctr"/>
            <a:r>
              <a:rPr lang="en-US" sz="1400" b="1" dirty="0">
                <a:latin typeface="Open Sans" panose="020B0606030504020204"/>
                <a:hlinkClick r:id="rId7"/>
              </a:rPr>
              <a:t>Health Equity and Racial Justice Webpage</a:t>
            </a:r>
            <a:endParaRPr lang="en-US" sz="1400" b="1" dirty="0">
              <a:latin typeface="Open Sans" panose="020B0606030504020204"/>
              <a:ea typeface="Open Sans"/>
              <a:cs typeface="Open Sans"/>
            </a:endParaRPr>
          </a:p>
          <a:p>
            <a:pPr marL="257175" lvl="1" algn="ctr"/>
            <a:r>
              <a:rPr lang="en-US" sz="1400" i="1" dirty="0">
                <a:latin typeface="Open Sans" panose="020B0606030504020204"/>
              </a:rPr>
              <a:t>National Council for Mental Wellbeing</a:t>
            </a:r>
            <a:endParaRPr lang="en-US" sz="1400" i="1" dirty="0">
              <a:latin typeface="Open Sans" panose="020B0606030504020204"/>
              <a:ea typeface="Open Sans"/>
              <a:cs typeface="Open Sans"/>
            </a:endParaRPr>
          </a:p>
          <a:p>
            <a:pPr marL="257175" lvl="1" algn="ctr"/>
            <a:endParaRPr lang="en-US" sz="1400" i="1">
              <a:latin typeface="Open Sans" panose="020B0606030504020204"/>
            </a:endParaRPr>
          </a:p>
          <a:p>
            <a:pPr marL="257175" lvl="1" algn="ctr"/>
            <a:endParaRPr lang="en-US" sz="1400" i="1">
              <a:latin typeface="Open Sans" panose="020B0606030504020204"/>
            </a:endParaRPr>
          </a:p>
          <a:p>
            <a:pPr marL="257175" lvl="1" algn="ctr"/>
            <a:endParaRPr lang="en-US" sz="500" b="1">
              <a:latin typeface="Open Sans" panose="020B0606030504020204"/>
              <a:ea typeface="Open Sans" panose="020B0606030504020204"/>
              <a:cs typeface="Open Sans" panose="020B0606030504020204"/>
            </a:endParaRPr>
          </a:p>
          <a:p>
            <a:pPr marL="257175" lvl="1" algn="ctr"/>
            <a:endParaRPr lang="en-US" sz="1200" i="1">
              <a:latin typeface="Open Sans" panose="020B0606030504020204"/>
            </a:endParaRPr>
          </a:p>
          <a:p>
            <a:pPr marL="257175" lvl="1" algn="ctr"/>
            <a:endParaRPr lang="en-US" sz="1200" i="1">
              <a:latin typeface="Open Sans" panose="020B0606030504020204"/>
            </a:endParaRPr>
          </a:p>
          <a:p>
            <a:pPr marL="257175" lvl="1" algn="ctr"/>
            <a:r>
              <a:rPr lang="en-US" sz="1200" i="1" dirty="0">
                <a:latin typeface="Open Sans" panose="020B0606030504020204"/>
              </a:rPr>
              <a:t>For more information on Webinars and Upcoming Events, Resources and Tools, and Training and Technical Assistance focused on Health Equity and Racial Justice</a:t>
            </a:r>
            <a:endParaRPr lang="en-US" sz="500" b="1" dirty="0">
              <a:latin typeface="Open Sans" panose="020B0606030504020204"/>
              <a:ea typeface="Open Sans" panose="020B0606030504020204"/>
              <a:cs typeface="Open Sans" panose="020B0606030504020204"/>
            </a:endParaRPr>
          </a:p>
        </p:txBody>
      </p:sp>
      <p:pic>
        <p:nvPicPr>
          <p:cNvPr id="1026" name="Picture 2" descr="Image of Social Justice Leadership Academy (SJLA) Workbook">
            <a:extLst>
              <a:ext uri="{FF2B5EF4-FFF2-40B4-BE49-F238E27FC236}">
                <a16:creationId xmlns:a16="http://schemas.microsoft.com/office/drawing/2014/main" id="{1982F1BA-85C6-4B69-99B3-DE2F9E3693F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30306" y="3343584"/>
            <a:ext cx="1575278" cy="20385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67748A-F240-43BF-ABC4-AA993EE52E8B}"/>
              </a:ext>
            </a:extLst>
          </p:cNvPr>
          <p:cNvSpPr txBox="1"/>
          <p:nvPr/>
        </p:nvSpPr>
        <p:spPr>
          <a:xfrm>
            <a:off x="9910383" y="4004621"/>
            <a:ext cx="1768389" cy="757130"/>
          </a:xfrm>
          <a:prstGeom prst="rect">
            <a:avLst/>
          </a:prstGeom>
          <a:noFill/>
        </p:spPr>
        <p:txBody>
          <a:bodyPr wrap="square">
            <a:spAutoFit/>
          </a:bodyPr>
          <a:lstStyle/>
          <a:p>
            <a:pPr algn="ctr">
              <a:lnSpc>
                <a:spcPct val="90000"/>
              </a:lnSpc>
            </a:pPr>
            <a:r>
              <a:rPr lang="en-US" sz="1200" b="1">
                <a:hlinkClick r:id="rId9"/>
              </a:rPr>
              <a:t>National Council Social Justice Leadership Academy (SJLA)  Workbook</a:t>
            </a:r>
            <a:endParaRPr lang="en-US" sz="1200" b="1"/>
          </a:p>
        </p:txBody>
      </p:sp>
      <p:pic>
        <p:nvPicPr>
          <p:cNvPr id="10" name="Picture 9">
            <a:hlinkClick r:id="rId7"/>
            <a:extLst>
              <a:ext uri="{FF2B5EF4-FFF2-40B4-BE49-F238E27FC236}">
                <a16:creationId xmlns:a16="http://schemas.microsoft.com/office/drawing/2014/main" id="{CE90E64F-6D8C-4360-AE66-B898962E0BAA}"/>
              </a:ext>
            </a:extLst>
          </p:cNvPr>
          <p:cNvPicPr>
            <a:picLocks noChangeAspect="1"/>
          </p:cNvPicPr>
          <p:nvPr/>
        </p:nvPicPr>
        <p:blipFill>
          <a:blip r:embed="rId10"/>
          <a:stretch>
            <a:fillRect/>
          </a:stretch>
        </p:blipFill>
        <p:spPr>
          <a:xfrm>
            <a:off x="2308833" y="4387699"/>
            <a:ext cx="4898546" cy="795216"/>
          </a:xfrm>
          <a:prstGeom prst="rect">
            <a:avLst/>
          </a:prstGeom>
        </p:spPr>
      </p:pic>
    </p:spTree>
    <p:extLst>
      <p:ext uri="{BB962C8B-B14F-4D97-AF65-F5344CB8AC3E}">
        <p14:creationId xmlns:p14="http://schemas.microsoft.com/office/powerpoint/2010/main" val="1845293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B2C91-2A56-490D-88F0-47F542AB7D7D}"/>
              </a:ext>
            </a:extLst>
          </p:cNvPr>
          <p:cNvSpPr>
            <a:spLocks noGrp="1"/>
          </p:cNvSpPr>
          <p:nvPr>
            <p:ph type="title"/>
          </p:nvPr>
        </p:nvSpPr>
        <p:spPr>
          <a:xfrm>
            <a:off x="2115927" y="-181330"/>
            <a:ext cx="7886700" cy="1325563"/>
          </a:xfrm>
        </p:spPr>
        <p:txBody>
          <a:bodyPr/>
          <a:lstStyle/>
          <a:p>
            <a:pPr algn="ctr"/>
            <a:r>
              <a:rPr lang="en-US" sz="4000">
                <a:latin typeface="Calibri" panose="020F0502020204030204" pitchFamily="34" charset="0"/>
                <a:cs typeface="Calibri" panose="020F0502020204030204" pitchFamily="34" charset="0"/>
              </a:rPr>
              <a:t>Upcoming CoE Events:</a:t>
            </a:r>
          </a:p>
        </p:txBody>
      </p:sp>
      <p:sp>
        <p:nvSpPr>
          <p:cNvPr id="13" name="Content Placeholder 2">
            <a:extLst>
              <a:ext uri="{FF2B5EF4-FFF2-40B4-BE49-F238E27FC236}">
                <a16:creationId xmlns:a16="http://schemas.microsoft.com/office/drawing/2014/main" id="{C87D1BA6-FC0D-4390-80B0-50390E1664D6}"/>
              </a:ext>
            </a:extLst>
          </p:cNvPr>
          <p:cNvSpPr txBox="1">
            <a:spLocks/>
          </p:cNvSpPr>
          <p:nvPr/>
        </p:nvSpPr>
        <p:spPr bwMode="auto">
          <a:xfrm>
            <a:off x="978549" y="905243"/>
            <a:ext cx="10234902" cy="727535"/>
          </a:xfrm>
          <a:prstGeom prst="rect">
            <a:avLst/>
          </a:prstGeom>
          <a:solidFill>
            <a:srgbClr val="E8E0D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9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342900" rtl="0" eaLnBrk="1" fontAlgn="base" hangingPunct="1">
              <a:spcBef>
                <a:spcPct val="20000"/>
              </a:spcBef>
              <a:spcAft>
                <a:spcPct val="0"/>
              </a:spcAft>
              <a:buFont typeface="Arial"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342900" rtl="0" eaLnBrk="1" fontAlgn="base" hangingPunct="1">
              <a:spcBef>
                <a:spcPct val="20000"/>
              </a:spcBef>
              <a:spcAft>
                <a:spcPct val="0"/>
              </a:spcAft>
              <a:buFont typeface="Arial" charset="0"/>
              <a:buChar char="•"/>
              <a:defRPr sz="15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342900" rtl="0" eaLnBrk="1" fontAlgn="base" hangingPunct="1">
              <a:spcBef>
                <a:spcPct val="20000"/>
              </a:spcBef>
              <a:spcAft>
                <a:spcPct val="0"/>
              </a:spcAft>
              <a:buFont typeface="Arial"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buNone/>
            </a:pPr>
            <a:r>
              <a:rPr lang="en-US" b="1" err="1">
                <a:latin typeface="+mj-lt"/>
                <a:ea typeface="Open Sans"/>
                <a:cs typeface="Open Sans"/>
              </a:rPr>
              <a:t>CoE</a:t>
            </a:r>
            <a:r>
              <a:rPr lang="en-US" b="1">
                <a:latin typeface="+mj-lt"/>
                <a:ea typeface="Open Sans"/>
                <a:cs typeface="Open Sans"/>
              </a:rPr>
              <a:t>-IHS Webinar: CHI Part 3: Measuring Integration and Choosing Metric</a:t>
            </a:r>
          </a:p>
          <a:p>
            <a:pPr marL="342900" lvl="1" indent="0">
              <a:buNone/>
            </a:pPr>
            <a:r>
              <a:rPr lang="en-US" b="1">
                <a:latin typeface="+mj-lt"/>
                <a:ea typeface="Open Sans"/>
                <a:cs typeface="Open Sans"/>
                <a:hlinkClick r:id="rId3"/>
              </a:rPr>
              <a:t>Register here</a:t>
            </a:r>
            <a:r>
              <a:rPr lang="en-US" b="1">
                <a:latin typeface="+mj-lt"/>
                <a:ea typeface="Open Sans"/>
                <a:cs typeface="Open Sans"/>
              </a:rPr>
              <a:t> </a:t>
            </a:r>
            <a:r>
              <a:rPr lang="en-US">
                <a:latin typeface="+mj-lt"/>
                <a:ea typeface="Open Sans"/>
                <a:cs typeface="Open Sans"/>
              </a:rPr>
              <a:t>for the next webinar in this series on Tuesday, June 28th from 2-3pm ET</a:t>
            </a:r>
          </a:p>
        </p:txBody>
      </p:sp>
      <p:sp>
        <p:nvSpPr>
          <p:cNvPr id="7" name="Content Placeholder 2">
            <a:extLst>
              <a:ext uri="{FF2B5EF4-FFF2-40B4-BE49-F238E27FC236}">
                <a16:creationId xmlns:a16="http://schemas.microsoft.com/office/drawing/2014/main" id="{BB519020-6194-4ED0-9FDD-CB1539BEC10E}"/>
              </a:ext>
              <a:ext uri="{C183D7F6-B498-43B3-948B-1728B52AA6E4}">
                <adec:decorative xmlns:adec="http://schemas.microsoft.com/office/drawing/2017/decorative" val="0"/>
              </a:ext>
            </a:extLst>
          </p:cNvPr>
          <p:cNvSpPr txBox="1">
            <a:spLocks/>
          </p:cNvSpPr>
          <p:nvPr/>
        </p:nvSpPr>
        <p:spPr bwMode="auto">
          <a:xfrm>
            <a:off x="978549" y="2497048"/>
            <a:ext cx="10234902" cy="650053"/>
          </a:xfrm>
          <a:prstGeom prst="rect">
            <a:avLst/>
          </a:prstGeom>
          <a:solidFill>
            <a:srgbClr val="E8E0D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9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342900" rtl="0" eaLnBrk="1" fontAlgn="base" hangingPunct="1">
              <a:spcBef>
                <a:spcPct val="20000"/>
              </a:spcBef>
              <a:spcAft>
                <a:spcPct val="0"/>
              </a:spcAft>
              <a:buFont typeface="Arial"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342900" rtl="0" eaLnBrk="1" fontAlgn="base" hangingPunct="1">
              <a:spcBef>
                <a:spcPct val="20000"/>
              </a:spcBef>
              <a:spcAft>
                <a:spcPct val="0"/>
              </a:spcAft>
              <a:buFont typeface="Arial" charset="0"/>
              <a:buChar char="•"/>
              <a:defRPr sz="15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342900" rtl="0" eaLnBrk="1" fontAlgn="base" hangingPunct="1">
              <a:spcBef>
                <a:spcPct val="20000"/>
              </a:spcBef>
              <a:spcAft>
                <a:spcPct val="0"/>
              </a:spcAft>
              <a:buFont typeface="Arial"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buNone/>
            </a:pPr>
            <a:r>
              <a:rPr lang="en-US" b="1" err="1">
                <a:latin typeface="+mj-lt"/>
                <a:ea typeface="Open Sans"/>
                <a:cs typeface="Open Sans"/>
              </a:rPr>
              <a:t>CoE</a:t>
            </a:r>
            <a:r>
              <a:rPr lang="en-US" b="1">
                <a:latin typeface="+mj-lt"/>
                <a:ea typeface="Open Sans"/>
                <a:cs typeface="Open Sans"/>
              </a:rPr>
              <a:t>-IHS Webinar: Perinatal Health Part 4: Addressing Serious Mental Illness </a:t>
            </a:r>
          </a:p>
          <a:p>
            <a:pPr marL="342900" lvl="1" indent="0">
              <a:buNone/>
            </a:pPr>
            <a:r>
              <a:rPr lang="en-US" b="1">
                <a:latin typeface="+mj-lt"/>
                <a:ea typeface="Open Sans"/>
                <a:cs typeface="Open Sans"/>
                <a:hlinkClick r:id="rId4"/>
              </a:rPr>
              <a:t>Register here</a:t>
            </a:r>
            <a:r>
              <a:rPr lang="en-US">
                <a:latin typeface="+mj-lt"/>
                <a:ea typeface="Open Sans"/>
                <a:cs typeface="Open Sans"/>
              </a:rPr>
              <a:t> for this webinar on Thursday, July 21st from 2-3pm</a:t>
            </a:r>
          </a:p>
        </p:txBody>
      </p:sp>
      <p:sp>
        <p:nvSpPr>
          <p:cNvPr id="14" name="Content Placeholder 2">
            <a:extLst>
              <a:ext uri="{FF2B5EF4-FFF2-40B4-BE49-F238E27FC236}">
                <a16:creationId xmlns:a16="http://schemas.microsoft.com/office/drawing/2014/main" id="{8A3E882E-1A52-45C6-AE6F-2AADD56A7DCF}"/>
              </a:ext>
              <a:ext uri="{C183D7F6-B498-43B3-948B-1728B52AA6E4}">
                <adec:decorative xmlns:adec="http://schemas.microsoft.com/office/drawing/2017/decorative" val="0"/>
              </a:ext>
            </a:extLst>
          </p:cNvPr>
          <p:cNvSpPr txBox="1">
            <a:spLocks/>
          </p:cNvSpPr>
          <p:nvPr/>
        </p:nvSpPr>
        <p:spPr bwMode="auto">
          <a:xfrm>
            <a:off x="978548" y="3259337"/>
            <a:ext cx="10234903" cy="694381"/>
          </a:xfrm>
          <a:prstGeom prst="rect">
            <a:avLst/>
          </a:prstGeom>
          <a:solidFill>
            <a:srgbClr val="E8E0D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9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342900" rtl="0" eaLnBrk="1" fontAlgn="base" hangingPunct="1">
              <a:spcBef>
                <a:spcPct val="20000"/>
              </a:spcBef>
              <a:spcAft>
                <a:spcPct val="0"/>
              </a:spcAft>
              <a:buFont typeface="Arial"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342900" rtl="0" eaLnBrk="1" fontAlgn="base" hangingPunct="1">
              <a:spcBef>
                <a:spcPct val="20000"/>
              </a:spcBef>
              <a:spcAft>
                <a:spcPct val="0"/>
              </a:spcAft>
              <a:buFont typeface="Arial" charset="0"/>
              <a:buChar char="•"/>
              <a:defRPr sz="15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342900" rtl="0" eaLnBrk="1" fontAlgn="base" hangingPunct="1">
              <a:spcBef>
                <a:spcPct val="20000"/>
              </a:spcBef>
              <a:spcAft>
                <a:spcPct val="0"/>
              </a:spcAft>
              <a:buFont typeface="Arial"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buNone/>
            </a:pPr>
            <a:r>
              <a:rPr lang="en-US" b="1">
                <a:latin typeface="+mj-lt"/>
                <a:ea typeface="Open Sans"/>
                <a:cs typeface="Open Sans"/>
              </a:rPr>
              <a:t>Interested in an individual consultation with the </a:t>
            </a:r>
            <a:r>
              <a:rPr lang="en-US" b="1" err="1">
                <a:latin typeface="+mj-lt"/>
                <a:ea typeface="Open Sans"/>
                <a:cs typeface="Open Sans"/>
              </a:rPr>
              <a:t>CoE</a:t>
            </a:r>
            <a:r>
              <a:rPr lang="en-US" b="1">
                <a:latin typeface="+mj-lt"/>
                <a:ea typeface="Open Sans"/>
                <a:cs typeface="Open Sans"/>
              </a:rPr>
              <a:t> experts on integrated care?</a:t>
            </a:r>
          </a:p>
          <a:p>
            <a:pPr marL="342900" lvl="1" indent="0">
              <a:buNone/>
            </a:pPr>
            <a:r>
              <a:rPr lang="en-US" b="1">
                <a:latin typeface="+mj-lt"/>
                <a:ea typeface="Open Sans"/>
                <a:cs typeface="Open Sans"/>
                <a:hlinkClick r:id="rId5"/>
              </a:rPr>
              <a:t>Contact us through this form here!</a:t>
            </a:r>
          </a:p>
        </p:txBody>
      </p:sp>
      <p:sp>
        <p:nvSpPr>
          <p:cNvPr id="15" name="Content Placeholder 2">
            <a:extLst>
              <a:ext uri="{FF2B5EF4-FFF2-40B4-BE49-F238E27FC236}">
                <a16:creationId xmlns:a16="http://schemas.microsoft.com/office/drawing/2014/main" id="{347D9FDD-D557-495C-A9AD-D5AA3B38F9C4}"/>
              </a:ext>
              <a:ext uri="{C183D7F6-B498-43B3-948B-1728B52AA6E4}">
                <adec:decorative xmlns:adec="http://schemas.microsoft.com/office/drawing/2017/decorative" val="0"/>
              </a:ext>
            </a:extLst>
          </p:cNvPr>
          <p:cNvSpPr txBox="1">
            <a:spLocks/>
          </p:cNvSpPr>
          <p:nvPr/>
        </p:nvSpPr>
        <p:spPr bwMode="auto">
          <a:xfrm>
            <a:off x="978549" y="4153020"/>
            <a:ext cx="10234902" cy="694381"/>
          </a:xfrm>
          <a:prstGeom prst="rect">
            <a:avLst/>
          </a:prstGeom>
          <a:solidFill>
            <a:srgbClr val="E8E0D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9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342900" rtl="0" eaLnBrk="1" fontAlgn="base" hangingPunct="1">
              <a:spcBef>
                <a:spcPct val="20000"/>
              </a:spcBef>
              <a:spcAft>
                <a:spcPct val="0"/>
              </a:spcAft>
              <a:buFont typeface="Arial"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342900" rtl="0" eaLnBrk="1" fontAlgn="base" hangingPunct="1">
              <a:spcBef>
                <a:spcPct val="20000"/>
              </a:spcBef>
              <a:spcAft>
                <a:spcPct val="0"/>
              </a:spcAft>
              <a:buFont typeface="Arial" charset="0"/>
              <a:buChar char="•"/>
              <a:defRPr sz="15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342900" rtl="0" eaLnBrk="1" fontAlgn="base" hangingPunct="1">
              <a:spcBef>
                <a:spcPct val="20000"/>
              </a:spcBef>
              <a:spcAft>
                <a:spcPct val="0"/>
              </a:spcAft>
              <a:buFont typeface="Arial"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buNone/>
            </a:pPr>
            <a:r>
              <a:rPr lang="en-US" b="1">
                <a:latin typeface="+mj-lt"/>
              </a:rPr>
              <a:t>Looking for free trainings and credits? </a:t>
            </a:r>
          </a:p>
          <a:p>
            <a:pPr marL="342900" lvl="1" indent="0">
              <a:buNone/>
            </a:pPr>
            <a:r>
              <a:rPr lang="en-US" b="1">
                <a:latin typeface="+mj-lt"/>
                <a:hlinkClick r:id="rId6">
                  <a:extLst>
                    <a:ext uri="{A12FA001-AC4F-418D-AE19-62706E023703}">
                      <ahyp:hlinkClr xmlns:ahyp="http://schemas.microsoft.com/office/drawing/2018/hyperlinkcolor" val="tx"/>
                    </a:ext>
                  </a:extLst>
                </a:hlinkClick>
              </a:rPr>
              <a:t>Check out integrated health trainings from Relias here</a:t>
            </a:r>
            <a:endParaRPr lang="en-US" b="1">
              <a:latin typeface="+mj-lt"/>
            </a:endParaRPr>
          </a:p>
        </p:txBody>
      </p:sp>
      <p:sp>
        <p:nvSpPr>
          <p:cNvPr id="16" name="Content Placeholder 2">
            <a:extLst>
              <a:ext uri="{FF2B5EF4-FFF2-40B4-BE49-F238E27FC236}">
                <a16:creationId xmlns:a16="http://schemas.microsoft.com/office/drawing/2014/main" id="{E8147917-C8F1-4A2F-8037-8138E51B2212}"/>
              </a:ext>
              <a:ext uri="{C183D7F6-B498-43B3-948B-1728B52AA6E4}">
                <adec:decorative xmlns:adec="http://schemas.microsoft.com/office/drawing/2017/decorative" val="0"/>
              </a:ext>
            </a:extLst>
          </p:cNvPr>
          <p:cNvSpPr txBox="1">
            <a:spLocks/>
          </p:cNvSpPr>
          <p:nvPr/>
        </p:nvSpPr>
        <p:spPr bwMode="auto">
          <a:xfrm>
            <a:off x="978548" y="5046703"/>
            <a:ext cx="8952350" cy="694381"/>
          </a:xfrm>
          <a:prstGeom prst="rect">
            <a:avLst/>
          </a:prstGeom>
          <a:solidFill>
            <a:srgbClr val="E8E0D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9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342900" rtl="0" eaLnBrk="1" fontAlgn="base" hangingPunct="1">
              <a:spcBef>
                <a:spcPct val="20000"/>
              </a:spcBef>
              <a:spcAft>
                <a:spcPct val="0"/>
              </a:spcAft>
              <a:buFont typeface="Arial"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342900" rtl="0" eaLnBrk="1" fontAlgn="base" hangingPunct="1">
              <a:spcBef>
                <a:spcPct val="20000"/>
              </a:spcBef>
              <a:spcAft>
                <a:spcPct val="0"/>
              </a:spcAft>
              <a:buFont typeface="Arial" charset="0"/>
              <a:buChar char="•"/>
              <a:defRPr sz="15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342900" rtl="0" eaLnBrk="1" fontAlgn="base" hangingPunct="1">
              <a:spcBef>
                <a:spcPct val="20000"/>
              </a:spcBef>
              <a:spcAft>
                <a:spcPct val="0"/>
              </a:spcAft>
              <a:buFont typeface="Arial"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buNone/>
            </a:pPr>
            <a:r>
              <a:rPr lang="en-US" b="1">
                <a:latin typeface="+mj-lt"/>
              </a:rPr>
              <a:t>Subscribe for Center of Excellence Updates</a:t>
            </a:r>
          </a:p>
          <a:p>
            <a:pPr marL="342900" lvl="1" indent="0">
              <a:buNone/>
            </a:pPr>
            <a:r>
              <a:rPr lang="en-US">
                <a:latin typeface="+mj-lt"/>
                <a:hlinkClick r:id="rId7">
                  <a:extLst>
                    <a:ext uri="{A12FA001-AC4F-418D-AE19-62706E023703}">
                      <ahyp:hlinkClr xmlns:ahyp="http://schemas.microsoft.com/office/drawing/2018/hyperlinkcolor" val="tx"/>
                    </a:ext>
                  </a:extLst>
                </a:hlinkClick>
              </a:rPr>
              <a:t>Subscribe here</a:t>
            </a:r>
            <a:endParaRPr lang="en-US">
              <a:latin typeface="+mj-lt"/>
            </a:endParaRPr>
          </a:p>
        </p:txBody>
      </p:sp>
      <p:sp>
        <p:nvSpPr>
          <p:cNvPr id="3" name="Content Placeholder 2">
            <a:extLst>
              <a:ext uri="{FF2B5EF4-FFF2-40B4-BE49-F238E27FC236}">
                <a16:creationId xmlns:a16="http://schemas.microsoft.com/office/drawing/2014/main" id="{4AF67C64-B374-377C-6DF1-1F812A0BA775}"/>
              </a:ext>
              <a:ext uri="{C183D7F6-B498-43B3-948B-1728B52AA6E4}">
                <adec:decorative xmlns:adec="http://schemas.microsoft.com/office/drawing/2017/decorative" val="0"/>
              </a:ext>
            </a:extLst>
          </p:cNvPr>
          <p:cNvSpPr txBox="1">
            <a:spLocks/>
          </p:cNvSpPr>
          <p:nvPr/>
        </p:nvSpPr>
        <p:spPr bwMode="auto">
          <a:xfrm>
            <a:off x="978548" y="1744228"/>
            <a:ext cx="10234902" cy="650053"/>
          </a:xfrm>
          <a:prstGeom prst="rect">
            <a:avLst/>
          </a:prstGeom>
          <a:solidFill>
            <a:srgbClr val="E8E0D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257175" indent="-257175" algn="l" defTabSz="342900" rtl="0" eaLnBrk="1" fontAlgn="base" hangingPunct="1">
              <a:spcBef>
                <a:spcPct val="20000"/>
              </a:spcBef>
              <a:spcAft>
                <a:spcPct val="0"/>
              </a:spcAft>
              <a:buFont typeface="Arial" charset="0"/>
              <a:buChar char="•"/>
              <a:defRPr sz="19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557213" indent="-214313" algn="l" defTabSz="342900" rtl="0" eaLnBrk="1" fontAlgn="base" hangingPunct="1">
              <a:spcBef>
                <a:spcPct val="20000"/>
              </a:spcBef>
              <a:spcAft>
                <a:spcPct val="0"/>
              </a:spcAft>
              <a:buFont typeface="Arial"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857250" indent="-171450" algn="l" defTabSz="342900" rtl="0" eaLnBrk="1" fontAlgn="base" hangingPunct="1">
              <a:spcBef>
                <a:spcPct val="20000"/>
              </a:spcBef>
              <a:spcAft>
                <a:spcPct val="0"/>
              </a:spcAft>
              <a:buFont typeface="Arial" charset="0"/>
              <a:buChar char="•"/>
              <a:defRPr sz="1575"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200150" indent="-171450" algn="l" defTabSz="342900" rtl="0" eaLnBrk="1" fontAlgn="base" hangingPunct="1">
              <a:spcBef>
                <a:spcPct val="20000"/>
              </a:spcBef>
              <a:spcAft>
                <a:spcPct val="0"/>
              </a:spcAft>
              <a:buFont typeface="Arial" charset="0"/>
              <a:buChar char="–"/>
              <a:defRPr sz="15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543050" indent="-171450" algn="l" defTabSz="342900" rtl="0" eaLnBrk="1" fontAlgn="base" hangingPunct="1">
              <a:spcBef>
                <a:spcPct val="20000"/>
              </a:spcBef>
              <a:spcAft>
                <a:spcPct val="0"/>
              </a:spcAft>
              <a:buFont typeface="Arial" charset="0"/>
              <a:buChar char="»"/>
              <a:defRPr sz="135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342900" lvl="1" indent="0">
              <a:buNone/>
            </a:pPr>
            <a:r>
              <a:rPr lang="en-US" b="1" err="1">
                <a:latin typeface="+mj-lt"/>
                <a:ea typeface="Open Sans"/>
                <a:cs typeface="Open Sans"/>
              </a:rPr>
              <a:t>CoE</a:t>
            </a:r>
            <a:r>
              <a:rPr lang="en-US" b="1">
                <a:latin typeface="+mj-lt"/>
                <a:ea typeface="Open Sans"/>
                <a:cs typeface="Open Sans"/>
              </a:rPr>
              <a:t>-IHS Webinar: Integrated Care Partnerships with School Based Health Centers </a:t>
            </a:r>
          </a:p>
          <a:p>
            <a:pPr marL="342900" lvl="1" indent="0">
              <a:buNone/>
            </a:pPr>
            <a:r>
              <a:rPr lang="en-US" b="1">
                <a:latin typeface="+mj-lt"/>
                <a:ea typeface="Open Sans"/>
                <a:cs typeface="Open Sans"/>
                <a:hlinkClick r:id="rId8"/>
              </a:rPr>
              <a:t>Register here</a:t>
            </a:r>
            <a:r>
              <a:rPr lang="en-US">
                <a:latin typeface="+mj-lt"/>
                <a:ea typeface="Open Sans"/>
                <a:cs typeface="Open Sans"/>
              </a:rPr>
              <a:t> for this webinar on Thursday, July 14th from 1-2pm</a:t>
            </a:r>
          </a:p>
        </p:txBody>
      </p:sp>
    </p:spTree>
    <p:extLst>
      <p:ext uri="{BB962C8B-B14F-4D97-AF65-F5344CB8AC3E}">
        <p14:creationId xmlns:p14="http://schemas.microsoft.com/office/powerpoint/2010/main" val="26678967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613BF-58CA-4240-982D-D40734D3286E}"/>
              </a:ext>
            </a:extLst>
          </p:cNvPr>
          <p:cNvSpPr>
            <a:spLocks noGrp="1"/>
          </p:cNvSpPr>
          <p:nvPr>
            <p:ph type="title"/>
          </p:nvPr>
        </p:nvSpPr>
        <p:spPr/>
        <p:txBody>
          <a:bodyPr/>
          <a:lstStyle/>
          <a:p>
            <a:r>
              <a:rPr lang="en-US" sz="4000" b="1"/>
              <a:t>Thank</a:t>
            </a:r>
            <a:r>
              <a:rPr lang="en-US" sz="4000"/>
              <a:t> </a:t>
            </a:r>
            <a:r>
              <a:rPr lang="en-US" sz="4000" b="1"/>
              <a:t>You</a:t>
            </a:r>
          </a:p>
        </p:txBody>
      </p:sp>
      <p:sp>
        <p:nvSpPr>
          <p:cNvPr id="5" name="Content Placeholder 2">
            <a:extLst>
              <a:ext uri="{FF2B5EF4-FFF2-40B4-BE49-F238E27FC236}">
                <a16:creationId xmlns:a16="http://schemas.microsoft.com/office/drawing/2014/main" id="{12E57894-7530-4D26-B92E-59615BE6400B}"/>
              </a:ext>
            </a:extLst>
          </p:cNvPr>
          <p:cNvSpPr>
            <a:spLocks noGrp="1"/>
          </p:cNvSpPr>
          <p:nvPr>
            <p:ph idx="1"/>
          </p:nvPr>
        </p:nvSpPr>
        <p:spPr>
          <a:xfrm>
            <a:off x="1981200" y="1342239"/>
            <a:ext cx="8229600" cy="4131804"/>
          </a:xfrm>
        </p:spPr>
        <p:txBody>
          <a:bodyPr vert="horz" lIns="91440" tIns="45720" rIns="91440" bIns="45720" rtlCol="0" anchor="t">
            <a:noAutofit/>
          </a:bodyPr>
          <a:lstStyle/>
          <a:p>
            <a:pPr marL="0" indent="0" algn="ctr">
              <a:buNone/>
            </a:pPr>
            <a:endParaRPr lang="en-US"/>
          </a:p>
          <a:p>
            <a:pPr marL="0" indent="0" algn="ctr">
              <a:buNone/>
            </a:pPr>
            <a:r>
              <a:rPr lang="en-US" sz="2400" b="1">
                <a:cs typeface="Calibri Light"/>
              </a:rPr>
              <a:t>Questions? </a:t>
            </a:r>
            <a:endParaRPr lang="en-US" sz="2400" b="1">
              <a:ea typeface="Calibri"/>
            </a:endParaRPr>
          </a:p>
          <a:p>
            <a:pPr marL="0" indent="0" algn="ctr">
              <a:buNone/>
            </a:pPr>
            <a:r>
              <a:rPr lang="en-US" sz="2400">
                <a:cs typeface="Calibri Light"/>
              </a:rPr>
              <a:t>Email </a:t>
            </a:r>
            <a:r>
              <a:rPr lang="en-US" sz="2400">
                <a:cs typeface="Calibri Light"/>
                <a:hlinkClick r:id="rId2"/>
              </a:rPr>
              <a:t>VictoriaP@thenationalcouncil.org</a:t>
            </a:r>
            <a:r>
              <a:rPr lang="en-US" sz="2400">
                <a:cs typeface="Calibri Light"/>
              </a:rPr>
              <a:t> </a:t>
            </a:r>
            <a:endParaRPr lang="en-US" sz="2400">
              <a:ea typeface="Calibri"/>
            </a:endParaRPr>
          </a:p>
          <a:p>
            <a:pPr marL="0" indent="0" algn="ctr">
              <a:buNone/>
            </a:pPr>
            <a:endParaRPr lang="en-US">
              <a:latin typeface="+mn-lt"/>
            </a:endParaRPr>
          </a:p>
          <a:p>
            <a:pPr marL="0" indent="0" algn="ctr">
              <a:buNone/>
            </a:pPr>
            <a:endParaRPr lang="en-US">
              <a:latin typeface="+mn-lt"/>
            </a:endParaRPr>
          </a:p>
          <a:p>
            <a:pPr marL="0" indent="0" algn="ctr">
              <a:buNone/>
            </a:pPr>
            <a:r>
              <a:rPr lang="en-US">
                <a:latin typeface="+mn-lt"/>
                <a:cs typeface="Calibri Light"/>
              </a:rPr>
              <a:t>SAMHSA’s Mission is to reduce the impact of substance abuse and mental illness on America’s communities. </a:t>
            </a:r>
            <a:endParaRPr lang="en-US">
              <a:latin typeface="+mn-lt"/>
              <a:ea typeface="Calibri"/>
            </a:endParaRPr>
          </a:p>
          <a:p>
            <a:pPr marL="0" indent="0" algn="ctr">
              <a:buNone/>
            </a:pPr>
            <a:r>
              <a:rPr lang="en-US" sz="2500" b="1">
                <a:cs typeface="Calibri Light"/>
                <a:hlinkClick r:id="rId3">
                  <a:extLst>
                    <a:ext uri="{A12FA001-AC4F-418D-AE19-62706E023703}">
                      <ahyp:hlinkClr xmlns:ahyp="http://schemas.microsoft.com/office/drawing/2018/hyperlinkcolor" val="tx"/>
                    </a:ext>
                  </a:extLst>
                </a:hlinkClick>
              </a:rPr>
              <a:t>www.samhsa.gov</a:t>
            </a:r>
            <a:endParaRPr lang="en-US" sz="2500" b="1">
              <a:cs typeface="Calibri Light"/>
            </a:endParaRPr>
          </a:p>
          <a:p>
            <a:pPr marL="0" indent="0" algn="ctr">
              <a:buNone/>
            </a:pPr>
            <a:r>
              <a:rPr lang="en-US">
                <a:latin typeface="+mn-lt"/>
                <a:cs typeface="Calibri Light"/>
              </a:rPr>
              <a:t>1-877-SAMHSA-7 (1-877-726-4727) 1-800-487-4889 (TDD)</a:t>
            </a:r>
            <a:endParaRPr lang="en-US">
              <a:latin typeface="+mn-lt"/>
              <a:ea typeface="Calibri"/>
              <a:cs typeface="Calibri Light"/>
            </a:endParaRPr>
          </a:p>
          <a:p>
            <a:pPr marL="0" indent="0" algn="ctr">
              <a:buNone/>
            </a:pPr>
            <a:endParaRPr lang="en-US"/>
          </a:p>
        </p:txBody>
      </p:sp>
    </p:spTree>
    <p:extLst>
      <p:ext uri="{BB962C8B-B14F-4D97-AF65-F5344CB8AC3E}">
        <p14:creationId xmlns:p14="http://schemas.microsoft.com/office/powerpoint/2010/main" val="2502483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9AF3CF1-7902-48A9-9727-C6733E039C1E}"/>
              </a:ext>
            </a:extLst>
          </p:cNvPr>
          <p:cNvSpPr>
            <a:spLocks noGrp="1"/>
          </p:cNvSpPr>
          <p:nvPr>
            <p:ph type="sldNum" sz="quarter" idx="12"/>
          </p:nvPr>
        </p:nvSpPr>
        <p:spPr/>
        <p:txBody>
          <a:bodyPr/>
          <a:lstStyle/>
          <a:p>
            <a:fld id="{FF1EF21A-7BB1-4A37-98BE-62CD7667BAB5}" type="slidenum">
              <a:rPr lang="en-US" smtClean="0"/>
              <a:t>8</a:t>
            </a:fld>
            <a:endParaRPr lang="en-US"/>
          </a:p>
        </p:txBody>
      </p:sp>
      <p:sp>
        <p:nvSpPr>
          <p:cNvPr id="2" name="Title 1"/>
          <p:cNvSpPr>
            <a:spLocks noGrp="1"/>
          </p:cNvSpPr>
          <p:nvPr>
            <p:ph type="title"/>
          </p:nvPr>
        </p:nvSpPr>
        <p:spPr>
          <a:xfrm>
            <a:off x="1646996" y="0"/>
            <a:ext cx="8951335" cy="994172"/>
          </a:xfrm>
        </p:spPr>
        <p:txBody>
          <a:bodyPr/>
          <a:lstStyle/>
          <a:p>
            <a:pPr algn="ctr"/>
            <a:r>
              <a:rPr lang="en-US"/>
              <a:t>Video: Cultural Identity</a:t>
            </a:r>
          </a:p>
        </p:txBody>
      </p:sp>
      <p:pic>
        <p:nvPicPr>
          <p:cNvPr id="6" name="Identity">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5"/>
          <a:stretch>
            <a:fillRect/>
          </a:stretch>
        </p:blipFill>
        <p:spPr>
          <a:xfrm>
            <a:off x="3358921" y="1851505"/>
            <a:ext cx="5801915" cy="3263504"/>
          </a:xfrm>
        </p:spPr>
      </p:pic>
      <p:sp>
        <p:nvSpPr>
          <p:cNvPr id="3" name="Footer Placeholder 2"/>
          <p:cNvSpPr>
            <a:spLocks noGrp="1"/>
          </p:cNvSpPr>
          <p:nvPr>
            <p:ph type="ftr" sz="quarter" idx="4294967295"/>
          </p:nvPr>
        </p:nvSpPr>
        <p:spPr>
          <a:xfrm>
            <a:off x="1524000" y="5624513"/>
            <a:ext cx="3086100" cy="273844"/>
          </a:xfrm>
          <a:prstGeom prst="rect">
            <a:avLst/>
          </a:prstGeom>
        </p:spPr>
        <p:txBody>
          <a:bodyPr vert="horz" lIns="68580" tIns="34290" rIns="68580" bIns="34290" rtlCol="0" anchor="ctr"/>
          <a:lstStyle>
            <a:defPPr>
              <a:defRPr lang="en-US"/>
            </a:defPPr>
            <a:lvl1pPr marL="0" algn="ctr"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it-IT"/>
              <a:t>2022 (c) Pierluigi Mancini PhD</a:t>
            </a:r>
            <a:endParaRPr lang="en-US"/>
          </a:p>
        </p:txBody>
      </p:sp>
    </p:spTree>
    <p:extLst>
      <p:ext uri="{BB962C8B-B14F-4D97-AF65-F5344CB8AC3E}">
        <p14:creationId xmlns:p14="http://schemas.microsoft.com/office/powerpoint/2010/main" val="6380197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fullScrn="1">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6">
            <a:extLst>
              <a:ext uri="{FF2B5EF4-FFF2-40B4-BE49-F238E27FC236}">
                <a16:creationId xmlns:a16="http://schemas.microsoft.com/office/drawing/2014/main" id="{1037765F-613E-49E3-91A5-EB2078EC1A92}"/>
              </a:ext>
            </a:extLst>
          </p:cNvPr>
          <p:cNvSpPr>
            <a:spLocks noGrp="1"/>
          </p:cNvSpPr>
          <p:nvPr>
            <p:ph type="title"/>
          </p:nvPr>
        </p:nvSpPr>
        <p:spPr>
          <a:xfrm>
            <a:off x="7610476" y="2029253"/>
            <a:ext cx="2761433" cy="1976691"/>
          </a:xfrm>
        </p:spPr>
        <p:txBody>
          <a:bodyPr vert="horz" lIns="68580" tIns="34290" rIns="68580" bIns="34290" rtlCol="0" anchor="b">
            <a:normAutofit/>
          </a:bodyPr>
          <a:lstStyle/>
          <a:p>
            <a:pPr algn="ctr"/>
            <a:r>
              <a:rPr lang="en-US" sz="3300"/>
              <a:t>Culture is Personal and Deeply Rooted</a:t>
            </a:r>
          </a:p>
        </p:txBody>
      </p:sp>
      <p:pic>
        <p:nvPicPr>
          <p:cNvPr id="5" name="Picture 4">
            <a:extLst>
              <a:ext uri="{FF2B5EF4-FFF2-40B4-BE49-F238E27FC236}">
                <a16:creationId xmlns:a16="http://schemas.microsoft.com/office/drawing/2014/main" id="{9C8C95DA-2A40-4083-A68A-D3C27E29BC7F}"/>
              </a:ext>
            </a:extLst>
          </p:cNvPr>
          <p:cNvPicPr>
            <a:picLocks noChangeAspect="1"/>
          </p:cNvPicPr>
          <p:nvPr/>
        </p:nvPicPr>
        <p:blipFill rotWithShape="1">
          <a:blip r:embed="rId3"/>
          <a:srcRect t="1956"/>
          <a:stretch/>
        </p:blipFill>
        <p:spPr>
          <a:xfrm>
            <a:off x="1524015" y="857252"/>
            <a:ext cx="5749180" cy="51434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
        <p:nvSpPr>
          <p:cNvPr id="2" name="Footer Placeholder 1"/>
          <p:cNvSpPr>
            <a:spLocks noGrp="1"/>
          </p:cNvSpPr>
          <p:nvPr>
            <p:ph type="ftr" sz="quarter" idx="4294967295"/>
          </p:nvPr>
        </p:nvSpPr>
        <p:spPr>
          <a:xfrm>
            <a:off x="4552950" y="5624513"/>
            <a:ext cx="3086100" cy="273844"/>
          </a:xfrm>
          <a:prstGeom prst="rect">
            <a:avLst/>
          </a:prstGeom>
        </p:spPr>
        <p:txBody>
          <a:bodyPr vert="horz" lIns="68580" tIns="34290" rIns="68580" bIns="34290" rtlCol="0" anchor="ctr">
            <a:normAutofit/>
          </a:bodyPr>
          <a:lstStyle>
            <a:defPPr>
              <a:defRPr lang="en-US"/>
            </a:defPPr>
            <a:lvl1pPr algn="ctr" defTabSz="342900" rtl="0" eaLnBrk="0" fontAlgn="base" hangingPunct="0">
              <a:spcBef>
                <a:spcPct val="0"/>
              </a:spcBef>
              <a:spcAft>
                <a:spcPct val="0"/>
              </a:spcAft>
              <a:defRPr sz="900" kern="1200">
                <a:solidFill>
                  <a:schemeClr val="tx1">
                    <a:tint val="75000"/>
                  </a:schemeClr>
                </a:solidFill>
                <a:latin typeface="Calibri" charset="0"/>
                <a:ea typeface="MS PGothic" charset="-128"/>
                <a:cs typeface="+mn-cs"/>
              </a:defRPr>
            </a:lvl1pPr>
            <a:lvl2pPr marL="342900" algn="l" defTabSz="342900" rtl="0" eaLnBrk="0" fontAlgn="base" hangingPunct="0">
              <a:spcBef>
                <a:spcPct val="0"/>
              </a:spcBef>
              <a:spcAft>
                <a:spcPct val="0"/>
              </a:spcAft>
              <a:defRPr kern="1200">
                <a:solidFill>
                  <a:schemeClr val="tx1"/>
                </a:solidFill>
                <a:latin typeface="Calibri" charset="0"/>
                <a:ea typeface="MS PGothic" charset="-128"/>
                <a:cs typeface="+mn-cs"/>
              </a:defRPr>
            </a:lvl2pPr>
            <a:lvl3pPr marL="685800" algn="l" defTabSz="342900" rtl="0" eaLnBrk="0" fontAlgn="base" hangingPunct="0">
              <a:spcBef>
                <a:spcPct val="0"/>
              </a:spcBef>
              <a:spcAft>
                <a:spcPct val="0"/>
              </a:spcAft>
              <a:defRPr kern="1200">
                <a:solidFill>
                  <a:schemeClr val="tx1"/>
                </a:solidFill>
                <a:latin typeface="Calibri" charset="0"/>
                <a:ea typeface="MS PGothic" charset="-128"/>
                <a:cs typeface="+mn-cs"/>
              </a:defRPr>
            </a:lvl3pPr>
            <a:lvl4pPr marL="1028700" algn="l" defTabSz="342900" rtl="0" eaLnBrk="0" fontAlgn="base" hangingPunct="0">
              <a:spcBef>
                <a:spcPct val="0"/>
              </a:spcBef>
              <a:spcAft>
                <a:spcPct val="0"/>
              </a:spcAft>
              <a:defRPr kern="1200">
                <a:solidFill>
                  <a:schemeClr val="tx1"/>
                </a:solidFill>
                <a:latin typeface="Calibri" charset="0"/>
                <a:ea typeface="MS PGothic" charset="-128"/>
                <a:cs typeface="+mn-cs"/>
              </a:defRPr>
            </a:lvl4pPr>
            <a:lvl5pPr marL="1371600" algn="l" defTabSz="342900" rtl="0" eaLnBrk="0" fontAlgn="base" hangingPunct="0">
              <a:spcBef>
                <a:spcPct val="0"/>
              </a:spcBef>
              <a:spcAft>
                <a:spcPct val="0"/>
              </a:spcAft>
              <a:defRPr kern="1200">
                <a:solidFill>
                  <a:schemeClr val="tx1"/>
                </a:solidFill>
                <a:latin typeface="Calibri" charset="0"/>
                <a:ea typeface="MS PGothic" charset="-128"/>
                <a:cs typeface="+mn-cs"/>
              </a:defRPr>
            </a:lvl5pPr>
            <a:lvl6pPr marL="1714500" algn="l" defTabSz="685800" rtl="0" eaLnBrk="1" latinLnBrk="0" hangingPunct="1">
              <a:defRPr kern="1200">
                <a:solidFill>
                  <a:schemeClr val="tx1"/>
                </a:solidFill>
                <a:latin typeface="Calibri" charset="0"/>
                <a:ea typeface="MS PGothic" charset="-128"/>
                <a:cs typeface="+mn-cs"/>
              </a:defRPr>
            </a:lvl6pPr>
            <a:lvl7pPr marL="2057400" algn="l" defTabSz="685800" rtl="0" eaLnBrk="1" latinLnBrk="0" hangingPunct="1">
              <a:defRPr kern="1200">
                <a:solidFill>
                  <a:schemeClr val="tx1"/>
                </a:solidFill>
                <a:latin typeface="Calibri" charset="0"/>
                <a:ea typeface="MS PGothic" charset="-128"/>
                <a:cs typeface="+mn-cs"/>
              </a:defRPr>
            </a:lvl7pPr>
            <a:lvl8pPr marL="2400300" algn="l" defTabSz="685800" rtl="0" eaLnBrk="1" latinLnBrk="0" hangingPunct="1">
              <a:defRPr kern="1200">
                <a:solidFill>
                  <a:schemeClr val="tx1"/>
                </a:solidFill>
                <a:latin typeface="Calibri" charset="0"/>
                <a:ea typeface="MS PGothic" charset="-128"/>
                <a:cs typeface="+mn-cs"/>
              </a:defRPr>
            </a:lvl8pPr>
            <a:lvl9pPr marL="2743200" algn="l" defTabSz="685800" rtl="0" eaLnBrk="1" latinLnBrk="0" hangingPunct="1">
              <a:defRPr kern="1200">
                <a:solidFill>
                  <a:schemeClr val="tx1"/>
                </a:solidFill>
                <a:latin typeface="Calibri" charset="0"/>
                <a:ea typeface="MS PGothic" charset="-128"/>
                <a:cs typeface="+mn-cs"/>
              </a:defRPr>
            </a:lvl9pPr>
          </a:lstStyle>
          <a:p>
            <a:pPr defTabSz="685800" eaLnBrk="1" fontAlgn="auto" hangingPunct="1">
              <a:spcBef>
                <a:spcPts val="0"/>
              </a:spcBef>
              <a:spcAft>
                <a:spcPts val="450"/>
              </a:spcAft>
              <a:defRPr/>
            </a:pPr>
            <a:r>
              <a:rPr lang="it-IT" sz="750">
                <a:solidFill>
                  <a:srgbClr val="FFFFFF"/>
                </a:solidFill>
                <a:latin typeface="Calibri" panose="020F0502020204030204"/>
                <a:ea typeface="+mn-ea"/>
              </a:rPr>
              <a:t>2022 (c) Pierluigi Mancini PhD</a:t>
            </a:r>
            <a:endParaRPr lang="en-US" sz="750">
              <a:solidFill>
                <a:srgbClr val="FFFFFF"/>
              </a:solidFill>
              <a:latin typeface="Calibri" panose="020F0502020204030204"/>
              <a:ea typeface="+mn-ea"/>
            </a:endParaRPr>
          </a:p>
        </p:txBody>
      </p:sp>
      <p:sp>
        <p:nvSpPr>
          <p:cNvPr id="3" name="Slide Number Placeholder 2">
            <a:extLst>
              <a:ext uri="{FF2B5EF4-FFF2-40B4-BE49-F238E27FC236}">
                <a16:creationId xmlns:a16="http://schemas.microsoft.com/office/drawing/2014/main" id="{77AC707E-C3C3-4747-90A4-93557CC7F121}"/>
              </a:ext>
            </a:extLst>
          </p:cNvPr>
          <p:cNvSpPr>
            <a:spLocks noGrp="1"/>
          </p:cNvSpPr>
          <p:nvPr>
            <p:ph type="sldNum" sz="quarter" idx="12"/>
          </p:nvPr>
        </p:nvSpPr>
        <p:spPr>
          <a:xfrm>
            <a:off x="7981950" y="5624513"/>
            <a:ext cx="2057400" cy="273844"/>
          </a:xfrm>
          <a:prstGeom prst="ellipse">
            <a:avLst/>
          </a:prstGeom>
        </p:spPr>
        <p:txBody>
          <a:bodyPr vert="horz" lIns="68580" tIns="34290" rIns="68580" bIns="34290" rtlCol="0" anchor="ctr">
            <a:normAutofit/>
          </a:bodyPr>
          <a:lstStyle/>
          <a:p>
            <a:pPr>
              <a:spcAft>
                <a:spcPts val="450"/>
              </a:spcAft>
              <a:defRPr/>
            </a:pPr>
            <a:fld id="{028F8492-655F-404A-9813-08DC4FC80363}" type="slidenum">
              <a:rPr lang="en-US" sz="750">
                <a:solidFill>
                  <a:prstClr val="black">
                    <a:tint val="75000"/>
                  </a:prstClr>
                </a:solidFill>
                <a:latin typeface="Calibri" panose="020F0502020204030204"/>
              </a:rPr>
              <a:pPr>
                <a:spcAft>
                  <a:spcPts val="450"/>
                </a:spcAft>
                <a:defRPr/>
              </a:pPr>
              <a:t>9</a:t>
            </a:fld>
            <a:endParaRPr lang="en-US" sz="750">
              <a:solidFill>
                <a:prstClr val="black">
                  <a:tint val="75000"/>
                </a:prstClr>
              </a:solidFill>
              <a:latin typeface="Calibri" panose="020F0502020204030204"/>
            </a:endParaRPr>
          </a:p>
        </p:txBody>
      </p:sp>
    </p:spTree>
    <p:extLst>
      <p:ext uri="{BB962C8B-B14F-4D97-AF65-F5344CB8AC3E}">
        <p14:creationId xmlns:p14="http://schemas.microsoft.com/office/powerpoint/2010/main" val="2601812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9"/>
                                        </p:tgtEl>
                                        <p:attrNameLst>
                                          <p:attrName>style.visibility</p:attrName>
                                        </p:attrNameLst>
                                      </p:cBhvr>
                                      <p:to>
                                        <p:strVal val="visible"/>
                                      </p:to>
                                    </p:set>
                                    <p:animEffect transition="in" filter="fade">
                                      <p:cBhvr>
                                        <p:cTn id="7" dur="4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GUID" val="3157ef10-3686-4bf9-85fd-5fa09b3e94c0"/>
  <p:tag name="ARTICULATE_SLIDE_NAV" val="4"/>
</p:tagLst>
</file>

<file path=ppt/tags/tag2.xml><?xml version="1.0" encoding="utf-8"?>
<p:tagLst xmlns:a="http://schemas.openxmlformats.org/drawingml/2006/main" xmlns:r="http://schemas.openxmlformats.org/officeDocument/2006/relationships" xmlns:p="http://schemas.openxmlformats.org/presentationml/2006/main">
  <p:tag name="ARTICULATE_SLIDE_GUID" val="002dd1e4-214d-40f2-8294-e39aee473d25"/>
  <p:tag name="ARTICULATE_SLIDE_NAV" val="5"/>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f3ecee6a-753b-4d8d-8688-b0503a2e6f4a"/>
  <p:tag name="ARTICULATE_SLIDE_NAV" val="6"/>
</p:tagLst>
</file>

<file path=ppt/tags/tag4.xml><?xml version="1.0" encoding="utf-8"?>
<p:tagLst xmlns:a="http://schemas.openxmlformats.org/drawingml/2006/main" xmlns:r="http://schemas.openxmlformats.org/officeDocument/2006/relationships" xmlns:p="http://schemas.openxmlformats.org/presentationml/2006/main">
  <p:tag name="ARTICULATE_SLIDE_GUID" val="61b9e2eb-3848-41fd-bd77-7389f1985d95"/>
  <p:tag name="ARTICULATE_SLIDE_NAV" val="7"/>
</p:tagLst>
</file>

<file path=ppt/tags/tag5.xml><?xml version="1.0" encoding="utf-8"?>
<p:tagLst xmlns:a="http://schemas.openxmlformats.org/drawingml/2006/main" xmlns:r="http://schemas.openxmlformats.org/officeDocument/2006/relationships" xmlns:p="http://schemas.openxmlformats.org/presentationml/2006/main">
  <p:tag name="ARTICULATE_SLIDE_GUID" val="b548692c-dec9-422d-b0c5-4cffae45d5bc"/>
  <p:tag name="ARTICULATE_SLIDE_NAV" val="8"/>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72</Slides>
  <Notes>41</Notes>
  <HiddenSlides>0</HiddenSlides>
  <ScaleCrop>false</ScaleCrop>
  <HeadingPairs>
    <vt:vector size="4" baseType="variant">
      <vt:variant>
        <vt:lpstr>Theme</vt:lpstr>
      </vt:variant>
      <vt:variant>
        <vt:i4>2</vt:i4>
      </vt:variant>
      <vt:variant>
        <vt:lpstr>Slide Titles</vt:lpstr>
      </vt:variant>
      <vt:variant>
        <vt:i4>72</vt:i4>
      </vt:variant>
    </vt:vector>
  </HeadingPairs>
  <TitlesOfParts>
    <vt:vector size="74" baseType="lpstr">
      <vt:lpstr>1_Office Theme</vt:lpstr>
      <vt:lpstr>Office Theme</vt:lpstr>
      <vt:lpstr>Resulting Disparities and Inequities Today</vt:lpstr>
      <vt:lpstr>PowerPoint Presentation</vt:lpstr>
      <vt:lpstr>REVIEW OF FIRST SESSION</vt:lpstr>
      <vt:lpstr>Learning Objectives</vt:lpstr>
      <vt:lpstr>The Influence of Culture and Society on Mental Health </vt:lpstr>
      <vt:lpstr>CULTURE</vt:lpstr>
      <vt:lpstr>PowerPoint Presentation</vt:lpstr>
      <vt:lpstr>Video: Cultural Identity</vt:lpstr>
      <vt:lpstr>Culture is Personal and Deeply Rooted</vt:lpstr>
      <vt:lpstr>What is Culture?</vt:lpstr>
      <vt:lpstr>Cultural Dimensions</vt:lpstr>
      <vt:lpstr>What Culture is Not</vt:lpstr>
      <vt:lpstr>How Does Culture Affect an Intervention?</vt:lpstr>
      <vt:lpstr>Cultural Influences on Seeking Services</vt:lpstr>
      <vt:lpstr>Immigrant Paradox</vt:lpstr>
      <vt:lpstr>Ethnic/Racial Socialization</vt:lpstr>
      <vt:lpstr>Influences of culture on health</vt:lpstr>
      <vt:lpstr>Influences of culture on health</vt:lpstr>
      <vt:lpstr> Influences of culture on health</vt:lpstr>
      <vt:lpstr>Factors impacting on health care</vt:lpstr>
      <vt:lpstr>Factors impacting on health care</vt:lpstr>
      <vt:lpstr>The Ramifications of Systemic Oppression </vt:lpstr>
      <vt:lpstr>Ramifications of Systemic Oppression</vt:lpstr>
      <vt:lpstr>Ramifications of Systemic Oppression</vt:lpstr>
      <vt:lpstr>Ramifications of Systemic Oppression</vt:lpstr>
      <vt:lpstr>Ramifications of Systemic Oppression</vt:lpstr>
      <vt:lpstr>Ramifications of Systemic Oppression</vt:lpstr>
      <vt:lpstr>PowerPoint Presentation</vt:lpstr>
      <vt:lpstr>Internalized Oppression</vt:lpstr>
      <vt:lpstr>Important Definition &amp; How Does Culture, Race, and Mental Health Intersect</vt:lpstr>
      <vt:lpstr>Intersectionality</vt:lpstr>
      <vt:lpstr>Internalized Oppression</vt:lpstr>
      <vt:lpstr>Internalized Oppression</vt:lpstr>
      <vt:lpstr>Internalized Oppression</vt:lpstr>
      <vt:lpstr>Internalized Oppression: Psychological Effects</vt:lpstr>
      <vt:lpstr>Internalized Oppression: Psychological Effects</vt:lpstr>
      <vt:lpstr>What is Implicit Bias?</vt:lpstr>
      <vt:lpstr>Types of Implicit/Unconscious Bias</vt:lpstr>
      <vt:lpstr>Causes of Implicit Bias</vt:lpstr>
      <vt:lpstr>Problems &amp; Paths Forward Problems with Implicit Bias Trainings (IBT)</vt:lpstr>
      <vt:lpstr>Problems &amp; Paths Forward Easy vs. Difficult</vt:lpstr>
      <vt:lpstr>ACTIVITY – Implicit Bias</vt:lpstr>
      <vt:lpstr>The Historical Effects of Oppression &amp; Racism on Marginalized Populations (Black, Latino, Native American) Seeking Mental Health</vt:lpstr>
      <vt:lpstr>PowerPoint Presentation</vt:lpstr>
      <vt:lpstr>Historical Effects of Oppression &amp; Racism on Marginalized Populations Seeking Mental Health Services</vt:lpstr>
      <vt:lpstr>Historical Effects of Oppression &amp; Racism on Marginalized Populations Seeking Mental Health Services</vt:lpstr>
      <vt:lpstr>Historical Effects of Oppression &amp; Racism on Marginalized Populations Seeking Mental Health Services</vt:lpstr>
      <vt:lpstr>Historical Effects of Oppression &amp; Racism on Marginalized Populations Seeking Mental Health Services</vt:lpstr>
      <vt:lpstr>PowerPoint Presentation</vt:lpstr>
      <vt:lpstr>How Does Culture, Race, and Mental Health Intersect</vt:lpstr>
      <vt:lpstr>Identify How Culture, Race, and Mental Health Intersect</vt:lpstr>
      <vt:lpstr>Identify How Culture, Race, and Mental Health Intersect</vt:lpstr>
      <vt:lpstr>Opportunities for Integrated Care Settings</vt:lpstr>
      <vt:lpstr>Opportunities for Integrated Care Settings</vt:lpstr>
      <vt:lpstr>Social Determinants of Mental Health</vt:lpstr>
      <vt:lpstr>Clinical Interventions</vt:lpstr>
      <vt:lpstr>Health Management Approaches</vt:lpstr>
      <vt:lpstr>Health Management Approaches</vt:lpstr>
      <vt:lpstr>Policy Interventions</vt:lpstr>
      <vt:lpstr>Reframing the Approach to Mental Health &amp; Dismantling Systems of Oppression </vt:lpstr>
      <vt:lpstr>Impact of Historical Racialized Oppression on Health</vt:lpstr>
      <vt:lpstr>PowerPoint Presentation</vt:lpstr>
      <vt:lpstr>Through a Racialized &amp; Cultural Lens</vt:lpstr>
      <vt:lpstr>"I’m Not Racist, So I Don’t Need to  Do Anything."</vt:lpstr>
      <vt:lpstr>Cultural Humility</vt:lpstr>
      <vt:lpstr>Cultural Humility  </vt:lpstr>
      <vt:lpstr>Cliff Notes: Cultural Humility</vt:lpstr>
      <vt:lpstr>The Ties That Bind Us: Empathy &amp; Cultural Humility </vt:lpstr>
      <vt:lpstr>The Ties That Bind Us: Empathy &amp; Cultural Humility</vt:lpstr>
      <vt:lpstr>Resources</vt:lpstr>
      <vt:lpstr>Upcoming CoE Events:</vt:lpstr>
      <vt:lpstr>Thank You</vt:lpstr>
    </vt:vector>
  </TitlesOfParts>
  <Company>USC SSW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Objectives</dc:title>
  <dc:creator>Terence Fitzgerald</dc:creator>
  <cp:revision>18</cp:revision>
  <dcterms:created xsi:type="dcterms:W3CDTF">2022-06-21T17:47:48Z</dcterms:created>
  <dcterms:modified xsi:type="dcterms:W3CDTF">2022-06-22T23:53:25Z</dcterms:modified>
</cp:coreProperties>
</file>